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11" r:id="rId3"/>
    <p:sldId id="276" r:id="rId4"/>
    <p:sldId id="259" r:id="rId5"/>
    <p:sldId id="294" r:id="rId6"/>
    <p:sldId id="315" r:id="rId7"/>
    <p:sldId id="316" r:id="rId8"/>
    <p:sldId id="260" r:id="rId9"/>
    <p:sldId id="258" r:id="rId10"/>
    <p:sldId id="272" r:id="rId11"/>
    <p:sldId id="261" r:id="rId12"/>
    <p:sldId id="265" r:id="rId13"/>
    <p:sldId id="267" r:id="rId14"/>
    <p:sldId id="262" r:id="rId15"/>
    <p:sldId id="263" r:id="rId16"/>
    <p:sldId id="266" r:id="rId17"/>
    <p:sldId id="268" r:id="rId18"/>
    <p:sldId id="264" r:id="rId19"/>
    <p:sldId id="277" r:id="rId20"/>
    <p:sldId id="273" r:id="rId21"/>
    <p:sldId id="271" r:id="rId22"/>
    <p:sldId id="274" r:id="rId23"/>
    <p:sldId id="275" r:id="rId24"/>
    <p:sldId id="279" r:id="rId25"/>
    <p:sldId id="280" r:id="rId26"/>
    <p:sldId id="289" r:id="rId27"/>
    <p:sldId id="281" r:id="rId28"/>
    <p:sldId id="283" r:id="rId29"/>
    <p:sldId id="282" r:id="rId30"/>
    <p:sldId id="284" r:id="rId31"/>
    <p:sldId id="285" r:id="rId32"/>
    <p:sldId id="302" r:id="rId33"/>
    <p:sldId id="286" r:id="rId34"/>
    <p:sldId id="290" r:id="rId35"/>
    <p:sldId id="288" r:id="rId36"/>
    <p:sldId id="292" r:id="rId37"/>
    <p:sldId id="291" r:id="rId38"/>
    <p:sldId id="293" r:id="rId39"/>
    <p:sldId id="295" r:id="rId40"/>
    <p:sldId id="300" r:id="rId41"/>
    <p:sldId id="296" r:id="rId42"/>
    <p:sldId id="301" r:id="rId43"/>
    <p:sldId id="299" r:id="rId44"/>
    <p:sldId id="297" r:id="rId45"/>
    <p:sldId id="298" r:id="rId46"/>
    <p:sldId id="304" r:id="rId47"/>
    <p:sldId id="303" r:id="rId48"/>
    <p:sldId id="30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/>
    <p:restoredTop sz="64350" autoAdjust="0"/>
  </p:normalViewPr>
  <p:slideViewPr>
    <p:cSldViewPr snapToGrid="0" snapToObjects="1">
      <p:cViewPr varScale="1">
        <p:scale>
          <a:sx n="102" d="100"/>
          <a:sy n="102" d="100"/>
        </p:scale>
        <p:origin x="31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7C32B9-6A1C-6F4C-AFE7-0C50A0A0D8DC}" type="doc">
      <dgm:prSet loTypeId="urn:microsoft.com/office/officeart/2005/8/layout/vList5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62B8118-D53E-7A42-868A-15100A996092}">
      <dgm:prSet phldrT="[Text]" phldr="0" custT="1"/>
      <dgm:spPr/>
      <dgm:t>
        <a:bodyPr/>
        <a:lstStyle/>
        <a:p>
          <a:r>
            <a:rPr lang="en-GB" sz="1800" dirty="0"/>
            <a:t>Population movement/human mobility</a:t>
          </a:r>
        </a:p>
      </dgm:t>
    </dgm:pt>
    <dgm:pt modelId="{B6E79372-0575-C049-8752-628498B70E4F}" type="parTrans" cxnId="{6AEB79E1-8AFC-7247-9332-8C7F7255C9BE}">
      <dgm:prSet/>
      <dgm:spPr/>
      <dgm:t>
        <a:bodyPr/>
        <a:lstStyle/>
        <a:p>
          <a:endParaRPr lang="en-GB"/>
        </a:p>
      </dgm:t>
    </dgm:pt>
    <dgm:pt modelId="{E1CA8298-11E7-0545-AFA0-B7B63544317D}" type="sibTrans" cxnId="{6AEB79E1-8AFC-7247-9332-8C7F7255C9BE}">
      <dgm:prSet/>
      <dgm:spPr/>
      <dgm:t>
        <a:bodyPr/>
        <a:lstStyle/>
        <a:p>
          <a:endParaRPr lang="en-GB"/>
        </a:p>
      </dgm:t>
    </dgm:pt>
    <dgm:pt modelId="{DD201252-7ADA-CB41-92D2-407C55A5C667}">
      <dgm:prSet phldrT="[Text]" phldr="0" custT="1"/>
      <dgm:spPr/>
      <dgm:t>
        <a:bodyPr/>
        <a:lstStyle/>
        <a:p>
          <a:r>
            <a:rPr lang="en-GB" sz="1800" dirty="0"/>
            <a:t>Migration</a:t>
          </a:r>
        </a:p>
      </dgm:t>
    </dgm:pt>
    <dgm:pt modelId="{5358F763-7919-E346-852F-E6C509841328}" type="parTrans" cxnId="{F0C97193-2629-BE40-BA7F-5129C26347DE}">
      <dgm:prSet/>
      <dgm:spPr/>
      <dgm:t>
        <a:bodyPr/>
        <a:lstStyle/>
        <a:p>
          <a:endParaRPr lang="en-GB"/>
        </a:p>
      </dgm:t>
    </dgm:pt>
    <dgm:pt modelId="{D656AD6E-8DC8-E24C-9B92-E7900D8E3A5E}" type="sibTrans" cxnId="{F0C97193-2629-BE40-BA7F-5129C26347DE}">
      <dgm:prSet/>
      <dgm:spPr/>
      <dgm:t>
        <a:bodyPr/>
        <a:lstStyle/>
        <a:p>
          <a:endParaRPr lang="en-GB"/>
        </a:p>
      </dgm:t>
    </dgm:pt>
    <dgm:pt modelId="{A7D2CF64-4238-E647-BBAF-AB66A26A3F65}">
      <dgm:prSet phldrT="[Text]"/>
      <dgm:spPr/>
      <dgm:t>
        <a:bodyPr/>
        <a:lstStyle/>
        <a:p>
          <a:r>
            <a:rPr lang="en-GB" dirty="0"/>
            <a:t>Primarily </a:t>
          </a:r>
          <a:r>
            <a:rPr lang="en-GB" u="sng" dirty="0"/>
            <a:t>voluntary</a:t>
          </a:r>
          <a:r>
            <a:rPr lang="en-GB" dirty="0"/>
            <a:t> or choice-based movement of people</a:t>
          </a:r>
        </a:p>
      </dgm:t>
    </dgm:pt>
    <dgm:pt modelId="{7075B148-94C0-DF43-ADBB-800AEDB3FFDD}" type="parTrans" cxnId="{14D61B76-9DFA-3A4C-A416-095A46E427A0}">
      <dgm:prSet/>
      <dgm:spPr/>
      <dgm:t>
        <a:bodyPr/>
        <a:lstStyle/>
        <a:p>
          <a:endParaRPr lang="en-GB"/>
        </a:p>
      </dgm:t>
    </dgm:pt>
    <dgm:pt modelId="{109AC3BC-BCE4-5244-8F83-97FE6BD050FD}" type="sibTrans" cxnId="{14D61B76-9DFA-3A4C-A416-095A46E427A0}">
      <dgm:prSet/>
      <dgm:spPr/>
      <dgm:t>
        <a:bodyPr/>
        <a:lstStyle/>
        <a:p>
          <a:endParaRPr lang="en-GB"/>
        </a:p>
      </dgm:t>
    </dgm:pt>
    <dgm:pt modelId="{DB989760-8D65-3A4C-A06C-96674F62084B}">
      <dgm:prSet phldrT="[Text]" phldr="0" custT="1"/>
      <dgm:spPr/>
      <dgm:t>
        <a:bodyPr/>
        <a:lstStyle/>
        <a:p>
          <a:r>
            <a:rPr lang="en-GB" sz="1600" dirty="0"/>
            <a:t>Displacement</a:t>
          </a:r>
        </a:p>
      </dgm:t>
    </dgm:pt>
    <dgm:pt modelId="{71AF3A4F-6711-FC44-8F89-075BED150AED}" type="parTrans" cxnId="{CBF8B4C9-8C90-2C44-8BF6-A7CB5D6A4F89}">
      <dgm:prSet/>
      <dgm:spPr/>
      <dgm:t>
        <a:bodyPr/>
        <a:lstStyle/>
        <a:p>
          <a:endParaRPr lang="en-GB"/>
        </a:p>
      </dgm:t>
    </dgm:pt>
    <dgm:pt modelId="{28D0745F-2040-9445-9742-834FCE1242D1}" type="sibTrans" cxnId="{CBF8B4C9-8C90-2C44-8BF6-A7CB5D6A4F89}">
      <dgm:prSet/>
      <dgm:spPr/>
      <dgm:t>
        <a:bodyPr/>
        <a:lstStyle/>
        <a:p>
          <a:endParaRPr lang="en-GB"/>
        </a:p>
      </dgm:t>
    </dgm:pt>
    <dgm:pt modelId="{12E4A0DA-11D1-9142-9EDD-42125AC971FE}">
      <dgm:prSet phldrT="[Text]" phldr="0"/>
      <dgm:spPr/>
      <dgm:t>
        <a:bodyPr/>
        <a:lstStyle/>
        <a:p>
          <a:r>
            <a:rPr lang="en-GB" u="sng" dirty="0"/>
            <a:t>Forced</a:t>
          </a:r>
          <a:r>
            <a:rPr lang="en-GB" dirty="0"/>
            <a:t> or </a:t>
          </a:r>
          <a:r>
            <a:rPr lang="en-GB" u="sng" dirty="0"/>
            <a:t>involuntary</a:t>
          </a:r>
          <a:r>
            <a:rPr lang="en-GB" dirty="0"/>
            <a:t> movement of people</a:t>
          </a:r>
        </a:p>
      </dgm:t>
    </dgm:pt>
    <dgm:pt modelId="{98121F59-998F-2F4F-A899-6EFD542A99D4}" type="parTrans" cxnId="{C4BE660E-7754-A140-AD74-E62FA101CE72}">
      <dgm:prSet/>
      <dgm:spPr/>
      <dgm:t>
        <a:bodyPr/>
        <a:lstStyle/>
        <a:p>
          <a:endParaRPr lang="en-GB"/>
        </a:p>
      </dgm:t>
    </dgm:pt>
    <dgm:pt modelId="{7FE5F572-3778-074F-93C7-236C0B5AC451}" type="sibTrans" cxnId="{C4BE660E-7754-A140-AD74-E62FA101CE72}">
      <dgm:prSet/>
      <dgm:spPr/>
      <dgm:t>
        <a:bodyPr/>
        <a:lstStyle/>
        <a:p>
          <a:endParaRPr lang="en-GB"/>
        </a:p>
      </dgm:t>
    </dgm:pt>
    <dgm:pt modelId="{CEE906AE-4A28-DE4E-9922-85D9A293B132}">
      <dgm:prSet phldrT="[Text]" phldr="0"/>
      <dgm:spPr/>
      <dgm:t>
        <a:bodyPr/>
        <a:lstStyle/>
        <a:p>
          <a:r>
            <a:rPr lang="en-GB" dirty="0"/>
            <a:t>Can be internal (IDPs) or cross-border</a:t>
          </a:r>
        </a:p>
      </dgm:t>
    </dgm:pt>
    <dgm:pt modelId="{07D71C41-805D-E642-B00D-126E31505153}" type="parTrans" cxnId="{65802A25-1214-EE44-B176-F24D5CD0B29C}">
      <dgm:prSet/>
      <dgm:spPr/>
      <dgm:t>
        <a:bodyPr/>
        <a:lstStyle/>
        <a:p>
          <a:endParaRPr lang="en-GB"/>
        </a:p>
      </dgm:t>
    </dgm:pt>
    <dgm:pt modelId="{055AE904-878B-774D-8AD1-DFE7FDFDE4A4}" type="sibTrans" cxnId="{65802A25-1214-EE44-B176-F24D5CD0B29C}">
      <dgm:prSet/>
      <dgm:spPr/>
      <dgm:t>
        <a:bodyPr/>
        <a:lstStyle/>
        <a:p>
          <a:endParaRPr lang="en-GB"/>
        </a:p>
      </dgm:t>
    </dgm:pt>
    <dgm:pt modelId="{24C77AB1-10E9-F74D-8179-0332A2EADEAE}">
      <dgm:prSet/>
      <dgm:spPr/>
      <dgm:t>
        <a:bodyPr/>
        <a:lstStyle/>
        <a:p>
          <a:pPr>
            <a:buNone/>
          </a:pPr>
          <a:endParaRPr lang="en-GB" dirty="0"/>
        </a:p>
      </dgm:t>
    </dgm:pt>
    <dgm:pt modelId="{B9CAA3A6-0C55-B74F-B03E-59478C7B11E8}" type="parTrans" cxnId="{99B3FFD2-8D70-C445-9341-27BFD5158C9D}">
      <dgm:prSet/>
      <dgm:spPr/>
      <dgm:t>
        <a:bodyPr/>
        <a:lstStyle/>
        <a:p>
          <a:endParaRPr lang="en-GB"/>
        </a:p>
      </dgm:t>
    </dgm:pt>
    <dgm:pt modelId="{16CA3797-94C2-4840-96BC-368750C39804}" type="sibTrans" cxnId="{99B3FFD2-8D70-C445-9341-27BFD5158C9D}">
      <dgm:prSet/>
      <dgm:spPr/>
      <dgm:t>
        <a:bodyPr/>
        <a:lstStyle/>
        <a:p>
          <a:endParaRPr lang="en-GB"/>
        </a:p>
      </dgm:t>
    </dgm:pt>
    <dgm:pt modelId="{C4AE81F7-3DA9-7E46-9B33-4875D8C61D58}">
      <dgm:prSet/>
      <dgm:spPr/>
      <dgm:t>
        <a:bodyPr/>
        <a:lstStyle/>
        <a:p>
          <a:pPr>
            <a:buNone/>
          </a:pPr>
          <a:r>
            <a:rPr lang="en-GB" dirty="0"/>
            <a:t>General terms to describe all forms of people moving. </a:t>
          </a:r>
        </a:p>
      </dgm:t>
    </dgm:pt>
    <dgm:pt modelId="{0CD0585F-BF3F-E147-B74E-DC18E866EB35}" type="parTrans" cxnId="{A2325417-F14E-CF4C-91CE-E8B734EF4C03}">
      <dgm:prSet/>
      <dgm:spPr/>
      <dgm:t>
        <a:bodyPr/>
        <a:lstStyle/>
        <a:p>
          <a:endParaRPr lang="en-GB"/>
        </a:p>
      </dgm:t>
    </dgm:pt>
    <dgm:pt modelId="{A0E630C2-19C5-D84D-A71D-9AA2D84E9B5B}" type="sibTrans" cxnId="{A2325417-F14E-CF4C-91CE-E8B734EF4C03}">
      <dgm:prSet/>
      <dgm:spPr/>
      <dgm:t>
        <a:bodyPr/>
        <a:lstStyle/>
        <a:p>
          <a:endParaRPr lang="en-GB"/>
        </a:p>
      </dgm:t>
    </dgm:pt>
    <dgm:pt modelId="{D2B07CA4-A815-044D-8AA1-1BD2077DB6D8}">
      <dgm:prSet phldrT="[Text]"/>
      <dgm:spPr/>
      <dgm:t>
        <a:bodyPr/>
        <a:lstStyle/>
        <a:p>
          <a:r>
            <a:rPr lang="en-GB" dirty="0"/>
            <a:t>Most often associated with cross-border movement</a:t>
          </a:r>
        </a:p>
      </dgm:t>
    </dgm:pt>
    <dgm:pt modelId="{C6D735A6-29CF-0348-956A-3966C336327E}" type="parTrans" cxnId="{4D6EE8FA-59B2-DD4A-9754-D06D0791CB11}">
      <dgm:prSet/>
      <dgm:spPr/>
      <dgm:t>
        <a:bodyPr/>
        <a:lstStyle/>
        <a:p>
          <a:endParaRPr lang="en-GB"/>
        </a:p>
      </dgm:t>
    </dgm:pt>
    <dgm:pt modelId="{7C179650-59DD-D340-8BF4-094B590B3053}" type="sibTrans" cxnId="{4D6EE8FA-59B2-DD4A-9754-D06D0791CB11}">
      <dgm:prSet/>
      <dgm:spPr/>
      <dgm:t>
        <a:bodyPr/>
        <a:lstStyle/>
        <a:p>
          <a:endParaRPr lang="en-GB"/>
        </a:p>
      </dgm:t>
    </dgm:pt>
    <dgm:pt modelId="{31ACC71F-BB2D-5243-80BD-E62500B2F1AE}">
      <dgm:prSet phldrT="[Text]" phldr="0"/>
      <dgm:spPr/>
      <dgm:t>
        <a:bodyPr/>
        <a:lstStyle/>
        <a:p>
          <a:r>
            <a:rPr lang="en-GB" dirty="0"/>
            <a:t>Most people displaced by climate/disaster are IDPs</a:t>
          </a:r>
        </a:p>
      </dgm:t>
    </dgm:pt>
    <dgm:pt modelId="{64422EE8-944E-8A47-9DF3-15662E2EB44D}" type="parTrans" cxnId="{8570711A-4CE4-B543-AD06-2425091EE5E7}">
      <dgm:prSet/>
      <dgm:spPr/>
      <dgm:t>
        <a:bodyPr/>
        <a:lstStyle/>
        <a:p>
          <a:endParaRPr lang="en-GB"/>
        </a:p>
      </dgm:t>
    </dgm:pt>
    <dgm:pt modelId="{0133FBD7-D39E-454C-8DFB-038136A37353}" type="sibTrans" cxnId="{8570711A-4CE4-B543-AD06-2425091EE5E7}">
      <dgm:prSet/>
      <dgm:spPr/>
      <dgm:t>
        <a:bodyPr/>
        <a:lstStyle/>
        <a:p>
          <a:endParaRPr lang="en-GB"/>
        </a:p>
      </dgm:t>
    </dgm:pt>
    <dgm:pt modelId="{7FAB6F1F-46BE-CF48-BC3D-9EFD8A6A3E44}" type="pres">
      <dgm:prSet presAssocID="{B17C32B9-6A1C-6F4C-AFE7-0C50A0A0D8DC}" presName="Name0" presStyleCnt="0">
        <dgm:presLayoutVars>
          <dgm:dir/>
          <dgm:animLvl val="lvl"/>
          <dgm:resizeHandles val="exact"/>
        </dgm:presLayoutVars>
      </dgm:prSet>
      <dgm:spPr/>
    </dgm:pt>
    <dgm:pt modelId="{1C9F6546-C7E4-B04B-90E5-606789076BAA}" type="pres">
      <dgm:prSet presAssocID="{362B8118-D53E-7A42-868A-15100A996092}" presName="linNode" presStyleCnt="0"/>
      <dgm:spPr/>
    </dgm:pt>
    <dgm:pt modelId="{06059B53-C400-FA46-B56A-7DD9B4623467}" type="pres">
      <dgm:prSet presAssocID="{362B8118-D53E-7A42-868A-15100A99609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800A930-D9F0-1A46-BA41-FD4F1622858A}" type="pres">
      <dgm:prSet presAssocID="{362B8118-D53E-7A42-868A-15100A996092}" presName="descendantText" presStyleLbl="alignAccFollowNode1" presStyleIdx="0" presStyleCnt="3">
        <dgm:presLayoutVars>
          <dgm:bulletEnabled val="1"/>
        </dgm:presLayoutVars>
      </dgm:prSet>
      <dgm:spPr/>
    </dgm:pt>
    <dgm:pt modelId="{D1A94DE0-1A60-D24D-AA43-CE35F3B3C1D8}" type="pres">
      <dgm:prSet presAssocID="{E1CA8298-11E7-0545-AFA0-B7B63544317D}" presName="sp" presStyleCnt="0"/>
      <dgm:spPr/>
    </dgm:pt>
    <dgm:pt modelId="{34ACBCB6-B3B2-3B4B-B179-279082A2908C}" type="pres">
      <dgm:prSet presAssocID="{DD201252-7ADA-CB41-92D2-407C55A5C667}" presName="linNode" presStyleCnt="0"/>
      <dgm:spPr/>
    </dgm:pt>
    <dgm:pt modelId="{7CC5F2CF-DDF4-8243-BED3-8F42BBA6B49E}" type="pres">
      <dgm:prSet presAssocID="{DD201252-7ADA-CB41-92D2-407C55A5C66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73EC6C3-8D86-8246-9E83-5FFDBD5B6D3C}" type="pres">
      <dgm:prSet presAssocID="{DD201252-7ADA-CB41-92D2-407C55A5C667}" presName="descendantText" presStyleLbl="alignAccFollowNode1" presStyleIdx="1" presStyleCnt="3">
        <dgm:presLayoutVars>
          <dgm:bulletEnabled val="1"/>
        </dgm:presLayoutVars>
      </dgm:prSet>
      <dgm:spPr/>
    </dgm:pt>
    <dgm:pt modelId="{3E11C433-545A-C54B-B3E7-8743B6B7D528}" type="pres">
      <dgm:prSet presAssocID="{D656AD6E-8DC8-E24C-9B92-E7900D8E3A5E}" presName="sp" presStyleCnt="0"/>
      <dgm:spPr/>
    </dgm:pt>
    <dgm:pt modelId="{57F4534D-343C-9344-990E-7AB75BD0D551}" type="pres">
      <dgm:prSet presAssocID="{DB989760-8D65-3A4C-A06C-96674F62084B}" presName="linNode" presStyleCnt="0"/>
      <dgm:spPr/>
    </dgm:pt>
    <dgm:pt modelId="{8CFA3027-E8D9-624E-90A4-59C72DA576FD}" type="pres">
      <dgm:prSet presAssocID="{DB989760-8D65-3A4C-A06C-96674F62084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C3FB7AF-3BA5-CF4D-901C-692433B3CABB}" type="pres">
      <dgm:prSet presAssocID="{DB989760-8D65-3A4C-A06C-96674F62084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4BE660E-7754-A140-AD74-E62FA101CE72}" srcId="{DB989760-8D65-3A4C-A06C-96674F62084B}" destId="{12E4A0DA-11D1-9142-9EDD-42125AC971FE}" srcOrd="0" destOrd="0" parTransId="{98121F59-998F-2F4F-A899-6EFD542A99D4}" sibTransId="{7FE5F572-3778-074F-93C7-236C0B5AC451}"/>
    <dgm:cxn modelId="{9D0A9616-0FDE-474D-8E0C-779EA5920C26}" type="presOf" srcId="{D2B07CA4-A815-044D-8AA1-1BD2077DB6D8}" destId="{973EC6C3-8D86-8246-9E83-5FFDBD5B6D3C}" srcOrd="0" destOrd="1" presId="urn:microsoft.com/office/officeart/2005/8/layout/vList5"/>
    <dgm:cxn modelId="{A2325417-F14E-CF4C-91CE-E8B734EF4C03}" srcId="{362B8118-D53E-7A42-868A-15100A996092}" destId="{C4AE81F7-3DA9-7E46-9B33-4875D8C61D58}" srcOrd="1" destOrd="0" parTransId="{0CD0585F-BF3F-E147-B74E-DC18E866EB35}" sibTransId="{A0E630C2-19C5-D84D-A71D-9AA2D84E9B5B}"/>
    <dgm:cxn modelId="{0B03D418-DA9E-E44C-A66B-E3771E7B8C94}" type="presOf" srcId="{24C77AB1-10E9-F74D-8179-0332A2EADEAE}" destId="{C800A930-D9F0-1A46-BA41-FD4F1622858A}" srcOrd="0" destOrd="0" presId="urn:microsoft.com/office/officeart/2005/8/layout/vList5"/>
    <dgm:cxn modelId="{8570711A-4CE4-B543-AD06-2425091EE5E7}" srcId="{DB989760-8D65-3A4C-A06C-96674F62084B}" destId="{31ACC71F-BB2D-5243-80BD-E62500B2F1AE}" srcOrd="2" destOrd="0" parTransId="{64422EE8-944E-8A47-9DF3-15662E2EB44D}" sibTransId="{0133FBD7-D39E-454C-8DFB-038136A37353}"/>
    <dgm:cxn modelId="{65802A25-1214-EE44-B176-F24D5CD0B29C}" srcId="{DB989760-8D65-3A4C-A06C-96674F62084B}" destId="{CEE906AE-4A28-DE4E-9922-85D9A293B132}" srcOrd="1" destOrd="0" parTransId="{07D71C41-805D-E642-B00D-126E31505153}" sibTransId="{055AE904-878B-774D-8AD1-DFE7FDFDE4A4}"/>
    <dgm:cxn modelId="{9A429C40-1D0A-DD40-BA9A-B80AF734EDA5}" type="presOf" srcId="{CEE906AE-4A28-DE4E-9922-85D9A293B132}" destId="{FC3FB7AF-3BA5-CF4D-901C-692433B3CABB}" srcOrd="0" destOrd="1" presId="urn:microsoft.com/office/officeart/2005/8/layout/vList5"/>
    <dgm:cxn modelId="{6B5A955D-35DE-3048-BF1F-93BC35FE8714}" type="presOf" srcId="{31ACC71F-BB2D-5243-80BD-E62500B2F1AE}" destId="{FC3FB7AF-3BA5-CF4D-901C-692433B3CABB}" srcOrd="0" destOrd="2" presId="urn:microsoft.com/office/officeart/2005/8/layout/vList5"/>
    <dgm:cxn modelId="{70EFA946-433F-A948-AA05-7369B78D0BAC}" type="presOf" srcId="{DD201252-7ADA-CB41-92D2-407C55A5C667}" destId="{7CC5F2CF-DDF4-8243-BED3-8F42BBA6B49E}" srcOrd="0" destOrd="0" presId="urn:microsoft.com/office/officeart/2005/8/layout/vList5"/>
    <dgm:cxn modelId="{14D61B76-9DFA-3A4C-A416-095A46E427A0}" srcId="{DD201252-7ADA-CB41-92D2-407C55A5C667}" destId="{A7D2CF64-4238-E647-BBAF-AB66A26A3F65}" srcOrd="0" destOrd="0" parTransId="{7075B148-94C0-DF43-ADBB-800AEDB3FFDD}" sibTransId="{109AC3BC-BCE4-5244-8F83-97FE6BD050FD}"/>
    <dgm:cxn modelId="{F0C97193-2629-BE40-BA7F-5129C26347DE}" srcId="{B17C32B9-6A1C-6F4C-AFE7-0C50A0A0D8DC}" destId="{DD201252-7ADA-CB41-92D2-407C55A5C667}" srcOrd="1" destOrd="0" parTransId="{5358F763-7919-E346-852F-E6C509841328}" sibTransId="{D656AD6E-8DC8-E24C-9B92-E7900D8E3A5E}"/>
    <dgm:cxn modelId="{C8784E9A-779B-2C40-849F-1305F014E642}" type="presOf" srcId="{C4AE81F7-3DA9-7E46-9B33-4875D8C61D58}" destId="{C800A930-D9F0-1A46-BA41-FD4F1622858A}" srcOrd="0" destOrd="1" presId="urn:microsoft.com/office/officeart/2005/8/layout/vList5"/>
    <dgm:cxn modelId="{2275D1AA-B831-8641-B4A6-4BBED4F1C40C}" type="presOf" srcId="{B17C32B9-6A1C-6F4C-AFE7-0C50A0A0D8DC}" destId="{7FAB6F1F-46BE-CF48-BC3D-9EFD8A6A3E44}" srcOrd="0" destOrd="0" presId="urn:microsoft.com/office/officeart/2005/8/layout/vList5"/>
    <dgm:cxn modelId="{9C2A28C4-F1AD-184F-8D86-F56B3209471B}" type="presOf" srcId="{12E4A0DA-11D1-9142-9EDD-42125AC971FE}" destId="{FC3FB7AF-3BA5-CF4D-901C-692433B3CABB}" srcOrd="0" destOrd="0" presId="urn:microsoft.com/office/officeart/2005/8/layout/vList5"/>
    <dgm:cxn modelId="{2D1543C9-9A8B-D148-8986-F2544A0A6D9B}" type="presOf" srcId="{DB989760-8D65-3A4C-A06C-96674F62084B}" destId="{8CFA3027-E8D9-624E-90A4-59C72DA576FD}" srcOrd="0" destOrd="0" presId="urn:microsoft.com/office/officeart/2005/8/layout/vList5"/>
    <dgm:cxn modelId="{CBF8B4C9-8C90-2C44-8BF6-A7CB5D6A4F89}" srcId="{B17C32B9-6A1C-6F4C-AFE7-0C50A0A0D8DC}" destId="{DB989760-8D65-3A4C-A06C-96674F62084B}" srcOrd="2" destOrd="0" parTransId="{71AF3A4F-6711-FC44-8F89-075BED150AED}" sibTransId="{28D0745F-2040-9445-9742-834FCE1242D1}"/>
    <dgm:cxn modelId="{99B3FFD2-8D70-C445-9341-27BFD5158C9D}" srcId="{362B8118-D53E-7A42-868A-15100A996092}" destId="{24C77AB1-10E9-F74D-8179-0332A2EADEAE}" srcOrd="0" destOrd="0" parTransId="{B9CAA3A6-0C55-B74F-B03E-59478C7B11E8}" sibTransId="{16CA3797-94C2-4840-96BC-368750C39804}"/>
    <dgm:cxn modelId="{6AEB79E1-8AFC-7247-9332-8C7F7255C9BE}" srcId="{B17C32B9-6A1C-6F4C-AFE7-0C50A0A0D8DC}" destId="{362B8118-D53E-7A42-868A-15100A996092}" srcOrd="0" destOrd="0" parTransId="{B6E79372-0575-C049-8752-628498B70E4F}" sibTransId="{E1CA8298-11E7-0545-AFA0-B7B63544317D}"/>
    <dgm:cxn modelId="{3760DDEB-8614-7E4B-804C-46485732E8E4}" type="presOf" srcId="{A7D2CF64-4238-E647-BBAF-AB66A26A3F65}" destId="{973EC6C3-8D86-8246-9E83-5FFDBD5B6D3C}" srcOrd="0" destOrd="0" presId="urn:microsoft.com/office/officeart/2005/8/layout/vList5"/>
    <dgm:cxn modelId="{E62460EC-8A69-AC4A-BD53-D9B410AD1FF6}" type="presOf" srcId="{362B8118-D53E-7A42-868A-15100A996092}" destId="{06059B53-C400-FA46-B56A-7DD9B4623467}" srcOrd="0" destOrd="0" presId="urn:microsoft.com/office/officeart/2005/8/layout/vList5"/>
    <dgm:cxn modelId="{4D6EE8FA-59B2-DD4A-9754-D06D0791CB11}" srcId="{DD201252-7ADA-CB41-92D2-407C55A5C667}" destId="{D2B07CA4-A815-044D-8AA1-1BD2077DB6D8}" srcOrd="1" destOrd="0" parTransId="{C6D735A6-29CF-0348-956A-3966C336327E}" sibTransId="{7C179650-59DD-D340-8BF4-094B590B3053}"/>
    <dgm:cxn modelId="{596731D1-7DE2-A94B-BA50-1AC6E3875AC2}" type="presParOf" srcId="{7FAB6F1F-46BE-CF48-BC3D-9EFD8A6A3E44}" destId="{1C9F6546-C7E4-B04B-90E5-606789076BAA}" srcOrd="0" destOrd="0" presId="urn:microsoft.com/office/officeart/2005/8/layout/vList5"/>
    <dgm:cxn modelId="{0DCA0EFD-23A6-714F-A8A9-5AFF86764C6A}" type="presParOf" srcId="{1C9F6546-C7E4-B04B-90E5-606789076BAA}" destId="{06059B53-C400-FA46-B56A-7DD9B4623467}" srcOrd="0" destOrd="0" presId="urn:microsoft.com/office/officeart/2005/8/layout/vList5"/>
    <dgm:cxn modelId="{0BF9EB5C-8C53-E04C-A2D2-A21726A9191A}" type="presParOf" srcId="{1C9F6546-C7E4-B04B-90E5-606789076BAA}" destId="{C800A930-D9F0-1A46-BA41-FD4F1622858A}" srcOrd="1" destOrd="0" presId="urn:microsoft.com/office/officeart/2005/8/layout/vList5"/>
    <dgm:cxn modelId="{8E0A36F6-CBA0-3C4A-B1A8-9C7C5E8B9F37}" type="presParOf" srcId="{7FAB6F1F-46BE-CF48-BC3D-9EFD8A6A3E44}" destId="{D1A94DE0-1A60-D24D-AA43-CE35F3B3C1D8}" srcOrd="1" destOrd="0" presId="urn:microsoft.com/office/officeart/2005/8/layout/vList5"/>
    <dgm:cxn modelId="{E4B6CEA3-3890-3F48-825A-DD891A3C0CCC}" type="presParOf" srcId="{7FAB6F1F-46BE-CF48-BC3D-9EFD8A6A3E44}" destId="{34ACBCB6-B3B2-3B4B-B179-279082A2908C}" srcOrd="2" destOrd="0" presId="urn:microsoft.com/office/officeart/2005/8/layout/vList5"/>
    <dgm:cxn modelId="{4220FCA7-EF21-9D4A-A34D-A1D8D8725CA7}" type="presParOf" srcId="{34ACBCB6-B3B2-3B4B-B179-279082A2908C}" destId="{7CC5F2CF-DDF4-8243-BED3-8F42BBA6B49E}" srcOrd="0" destOrd="0" presId="urn:microsoft.com/office/officeart/2005/8/layout/vList5"/>
    <dgm:cxn modelId="{9B144E8E-C848-F049-BBB1-7C7FDF03EB86}" type="presParOf" srcId="{34ACBCB6-B3B2-3B4B-B179-279082A2908C}" destId="{973EC6C3-8D86-8246-9E83-5FFDBD5B6D3C}" srcOrd="1" destOrd="0" presId="urn:microsoft.com/office/officeart/2005/8/layout/vList5"/>
    <dgm:cxn modelId="{EAB51EE3-04D7-7042-B153-AA8F6604A88B}" type="presParOf" srcId="{7FAB6F1F-46BE-CF48-BC3D-9EFD8A6A3E44}" destId="{3E11C433-545A-C54B-B3E7-8743B6B7D528}" srcOrd="3" destOrd="0" presId="urn:microsoft.com/office/officeart/2005/8/layout/vList5"/>
    <dgm:cxn modelId="{88248F48-5C0E-174A-86C3-2A8860C74129}" type="presParOf" srcId="{7FAB6F1F-46BE-CF48-BC3D-9EFD8A6A3E44}" destId="{57F4534D-343C-9344-990E-7AB75BD0D551}" srcOrd="4" destOrd="0" presId="urn:microsoft.com/office/officeart/2005/8/layout/vList5"/>
    <dgm:cxn modelId="{F5CF5AF5-6D92-0946-A285-133425C9B8BA}" type="presParOf" srcId="{57F4534D-343C-9344-990E-7AB75BD0D551}" destId="{8CFA3027-E8D9-624E-90A4-59C72DA576FD}" srcOrd="0" destOrd="0" presId="urn:microsoft.com/office/officeart/2005/8/layout/vList5"/>
    <dgm:cxn modelId="{801FCF17-BCA3-2442-96A6-1A228C284289}" type="presParOf" srcId="{57F4534D-343C-9344-990E-7AB75BD0D551}" destId="{FC3FB7AF-3BA5-CF4D-901C-692433B3CA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616BC9-9C56-3D4C-BD28-7701F30AD4EE}" type="doc">
      <dgm:prSet loTypeId="urn:microsoft.com/office/officeart/2005/8/layout/vList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CCB3D3CD-A3D2-B849-B060-7FC60ED60817}">
      <dgm:prSet phldrT="[Text]"/>
      <dgm:spPr/>
      <dgm:t>
        <a:bodyPr/>
        <a:lstStyle/>
        <a:p>
          <a:r>
            <a:rPr lang="en-GB" dirty="0"/>
            <a:t>Eg. Close to home, or hundreds of kilometres away.</a:t>
          </a:r>
        </a:p>
        <a:p>
          <a:r>
            <a:rPr lang="en-GB" dirty="0"/>
            <a:t>Within original country, or across international borders.</a:t>
          </a:r>
        </a:p>
        <a:p>
          <a:r>
            <a:rPr lang="en-GB" dirty="0"/>
            <a:t>Continuously moving to different locations.</a:t>
          </a:r>
        </a:p>
      </dgm:t>
    </dgm:pt>
    <dgm:pt modelId="{CD4F13FB-E180-8A49-A6BF-9C994D0579D5}" type="parTrans" cxnId="{87B288C6-0484-6143-8414-3669F2E58B27}">
      <dgm:prSet/>
      <dgm:spPr/>
      <dgm:t>
        <a:bodyPr/>
        <a:lstStyle/>
        <a:p>
          <a:endParaRPr lang="en-GB"/>
        </a:p>
      </dgm:t>
    </dgm:pt>
    <dgm:pt modelId="{B4FD92E2-727E-3D4C-A7E5-5F15E4CC39A3}" type="sibTrans" cxnId="{87B288C6-0484-6143-8414-3669F2E58B27}">
      <dgm:prSet/>
      <dgm:spPr/>
      <dgm:t>
        <a:bodyPr/>
        <a:lstStyle/>
        <a:p>
          <a:endParaRPr lang="en-GB"/>
        </a:p>
      </dgm:t>
    </dgm:pt>
    <dgm:pt modelId="{699CF9F9-6A84-4B42-AB5C-FEC4E81AB5E8}">
      <dgm:prSet phldrT="[Text]"/>
      <dgm:spPr/>
      <dgm:t>
        <a:bodyPr/>
        <a:lstStyle/>
        <a:p>
          <a:r>
            <a:rPr lang="en-US" dirty="0"/>
            <a:t>Eg. Staying in a makeshift shelter, living with friends or family, staying in a hotel or rental property</a:t>
          </a:r>
          <a:endParaRPr lang="en-GB" dirty="0"/>
        </a:p>
      </dgm:t>
    </dgm:pt>
    <dgm:pt modelId="{E2A84D8A-7B9B-5847-B091-8DA6830C7C21}" type="parTrans" cxnId="{73A1710C-9EAB-2A4C-B11E-2C29524754EE}">
      <dgm:prSet/>
      <dgm:spPr/>
      <dgm:t>
        <a:bodyPr/>
        <a:lstStyle/>
        <a:p>
          <a:endParaRPr lang="en-GB"/>
        </a:p>
      </dgm:t>
    </dgm:pt>
    <dgm:pt modelId="{E09E4C1F-9051-5B4A-BEAA-0EC287F5E526}" type="sibTrans" cxnId="{73A1710C-9EAB-2A4C-B11E-2C29524754EE}">
      <dgm:prSet/>
      <dgm:spPr/>
      <dgm:t>
        <a:bodyPr/>
        <a:lstStyle/>
        <a:p>
          <a:endParaRPr lang="en-GB"/>
        </a:p>
      </dgm:t>
    </dgm:pt>
    <dgm:pt modelId="{9EDF0748-F864-3848-8598-10D4D6ADE896}">
      <dgm:prSet phldrT="[Text]"/>
      <dgm:spPr/>
      <dgm:t>
        <a:bodyPr/>
        <a:lstStyle/>
        <a:p>
          <a:r>
            <a:rPr lang="en-US" dirty="0"/>
            <a:t>Eg. Displaced for only a matter of hours (eg. evacuation) or weeks, months, or even decades.</a:t>
          </a:r>
          <a:endParaRPr lang="en-GB" dirty="0"/>
        </a:p>
      </dgm:t>
    </dgm:pt>
    <dgm:pt modelId="{C93EEC5F-BFBC-9147-9950-6FAE3D7D9A77}" type="parTrans" cxnId="{9AC0AE3D-555D-1540-8E38-3BFEA94CE1E4}">
      <dgm:prSet/>
      <dgm:spPr/>
      <dgm:t>
        <a:bodyPr/>
        <a:lstStyle/>
        <a:p>
          <a:endParaRPr lang="en-GB"/>
        </a:p>
      </dgm:t>
    </dgm:pt>
    <dgm:pt modelId="{1B1B77FC-E351-B64C-8785-4A38B290C775}" type="sibTrans" cxnId="{9AC0AE3D-555D-1540-8E38-3BFEA94CE1E4}">
      <dgm:prSet/>
      <dgm:spPr/>
      <dgm:t>
        <a:bodyPr/>
        <a:lstStyle/>
        <a:p>
          <a:endParaRPr lang="en-GB"/>
        </a:p>
      </dgm:t>
    </dgm:pt>
    <dgm:pt modelId="{FC73A65B-47A6-A745-A99C-D5D6993AFFBA}" type="pres">
      <dgm:prSet presAssocID="{E7616BC9-9C56-3D4C-BD28-7701F30AD4EE}" presName="linearFlow" presStyleCnt="0">
        <dgm:presLayoutVars>
          <dgm:dir/>
          <dgm:resizeHandles val="exact"/>
        </dgm:presLayoutVars>
      </dgm:prSet>
      <dgm:spPr/>
    </dgm:pt>
    <dgm:pt modelId="{09B75E86-2E1B-954D-9FC7-EE47744004D8}" type="pres">
      <dgm:prSet presAssocID="{CCB3D3CD-A3D2-B849-B060-7FC60ED60817}" presName="composite" presStyleCnt="0"/>
      <dgm:spPr/>
    </dgm:pt>
    <dgm:pt modelId="{B60331C8-ADB0-6441-9AF3-778677C10DC0}" type="pres">
      <dgm:prSet presAssocID="{CCB3D3CD-A3D2-B849-B060-7FC60ED60817}" presName="imgShp" presStyleLbl="fgImgPlace1" presStyleIdx="0" presStyleCnt="3" custLinFactNeighborY="-7148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C25A6C1-DD2B-3C45-9A8A-51ADC7BE6E2D}" type="pres">
      <dgm:prSet presAssocID="{CCB3D3CD-A3D2-B849-B060-7FC60ED60817}" presName="txShp" presStyleLbl="node1" presStyleIdx="0" presStyleCnt="3">
        <dgm:presLayoutVars>
          <dgm:bulletEnabled val="1"/>
        </dgm:presLayoutVars>
      </dgm:prSet>
      <dgm:spPr/>
    </dgm:pt>
    <dgm:pt modelId="{658CC65A-B965-AB42-BB43-6A294D717F92}" type="pres">
      <dgm:prSet presAssocID="{B4FD92E2-727E-3D4C-A7E5-5F15E4CC39A3}" presName="spacing" presStyleCnt="0"/>
      <dgm:spPr/>
    </dgm:pt>
    <dgm:pt modelId="{1865D92E-D569-8D49-AA69-0D2020A21F93}" type="pres">
      <dgm:prSet presAssocID="{699CF9F9-6A84-4B42-AB5C-FEC4E81AB5E8}" presName="composite" presStyleCnt="0"/>
      <dgm:spPr/>
    </dgm:pt>
    <dgm:pt modelId="{36695932-11A5-2940-B368-5FDFC6F152BA}" type="pres">
      <dgm:prSet presAssocID="{699CF9F9-6A84-4B42-AB5C-FEC4E81AB5E8}" presName="imgShp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4263BF6-F530-C243-B331-F2A958BB86B1}" type="pres">
      <dgm:prSet presAssocID="{699CF9F9-6A84-4B42-AB5C-FEC4E81AB5E8}" presName="txShp" presStyleLbl="node1" presStyleIdx="1" presStyleCnt="3">
        <dgm:presLayoutVars>
          <dgm:bulletEnabled val="1"/>
        </dgm:presLayoutVars>
      </dgm:prSet>
      <dgm:spPr/>
    </dgm:pt>
    <dgm:pt modelId="{5D19E8BF-4C4D-6949-8E2C-618407ADFA6F}" type="pres">
      <dgm:prSet presAssocID="{E09E4C1F-9051-5B4A-BEAA-0EC287F5E526}" presName="spacing" presStyleCnt="0"/>
      <dgm:spPr/>
    </dgm:pt>
    <dgm:pt modelId="{70E43F24-5326-EC4F-B0C4-96D1598A8520}" type="pres">
      <dgm:prSet presAssocID="{9EDF0748-F864-3848-8598-10D4D6ADE896}" presName="composite" presStyleCnt="0"/>
      <dgm:spPr/>
    </dgm:pt>
    <dgm:pt modelId="{D45BF6EB-9EA9-2E4F-A256-302CEFDAF081}" type="pres">
      <dgm:prSet presAssocID="{9EDF0748-F864-3848-8598-10D4D6ADE896}" presName="imgShp" presStyleLbl="fgImgPlace1" presStyleIdx="2" presStyleCnt="3" custScaleY="103957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2000"/>
          </a:stretch>
        </a:blipFill>
      </dgm:spPr>
    </dgm:pt>
    <dgm:pt modelId="{E8589327-5389-3E4E-BC2F-D2B26EA759A7}" type="pres">
      <dgm:prSet presAssocID="{9EDF0748-F864-3848-8598-10D4D6ADE896}" presName="txShp" presStyleLbl="node1" presStyleIdx="2" presStyleCnt="3">
        <dgm:presLayoutVars>
          <dgm:bulletEnabled val="1"/>
        </dgm:presLayoutVars>
      </dgm:prSet>
      <dgm:spPr/>
    </dgm:pt>
  </dgm:ptLst>
  <dgm:cxnLst>
    <dgm:cxn modelId="{73A1710C-9EAB-2A4C-B11E-2C29524754EE}" srcId="{E7616BC9-9C56-3D4C-BD28-7701F30AD4EE}" destId="{699CF9F9-6A84-4B42-AB5C-FEC4E81AB5E8}" srcOrd="1" destOrd="0" parTransId="{E2A84D8A-7B9B-5847-B091-8DA6830C7C21}" sibTransId="{E09E4C1F-9051-5B4A-BEAA-0EC287F5E526}"/>
    <dgm:cxn modelId="{5D961410-2872-014B-859C-388676331A01}" type="presOf" srcId="{CCB3D3CD-A3D2-B849-B060-7FC60ED60817}" destId="{4C25A6C1-DD2B-3C45-9A8A-51ADC7BE6E2D}" srcOrd="0" destOrd="0" presId="urn:microsoft.com/office/officeart/2005/8/layout/vList3"/>
    <dgm:cxn modelId="{9AC0AE3D-555D-1540-8E38-3BFEA94CE1E4}" srcId="{E7616BC9-9C56-3D4C-BD28-7701F30AD4EE}" destId="{9EDF0748-F864-3848-8598-10D4D6ADE896}" srcOrd="2" destOrd="0" parTransId="{C93EEC5F-BFBC-9147-9950-6FAE3D7D9A77}" sibTransId="{1B1B77FC-E351-B64C-8785-4A38B290C775}"/>
    <dgm:cxn modelId="{2A80CC46-A00A-774E-A1B9-E0C5FABAD014}" type="presOf" srcId="{699CF9F9-6A84-4B42-AB5C-FEC4E81AB5E8}" destId="{A4263BF6-F530-C243-B331-F2A958BB86B1}" srcOrd="0" destOrd="0" presId="urn:microsoft.com/office/officeart/2005/8/layout/vList3"/>
    <dgm:cxn modelId="{B2793C55-CE09-854E-B32E-E99C6F9EA14A}" type="presOf" srcId="{9EDF0748-F864-3848-8598-10D4D6ADE896}" destId="{E8589327-5389-3E4E-BC2F-D2B26EA759A7}" srcOrd="0" destOrd="0" presId="urn:microsoft.com/office/officeart/2005/8/layout/vList3"/>
    <dgm:cxn modelId="{87B288C6-0484-6143-8414-3669F2E58B27}" srcId="{E7616BC9-9C56-3D4C-BD28-7701F30AD4EE}" destId="{CCB3D3CD-A3D2-B849-B060-7FC60ED60817}" srcOrd="0" destOrd="0" parTransId="{CD4F13FB-E180-8A49-A6BF-9C994D0579D5}" sibTransId="{B4FD92E2-727E-3D4C-A7E5-5F15E4CC39A3}"/>
    <dgm:cxn modelId="{90EF6CFC-93E7-4D43-9D0F-83A0D877B0B8}" type="presOf" srcId="{E7616BC9-9C56-3D4C-BD28-7701F30AD4EE}" destId="{FC73A65B-47A6-A745-A99C-D5D6993AFFBA}" srcOrd="0" destOrd="0" presId="urn:microsoft.com/office/officeart/2005/8/layout/vList3"/>
    <dgm:cxn modelId="{2DF7B2A7-D6FD-2A47-92C4-44DEBEC523EE}" type="presParOf" srcId="{FC73A65B-47A6-A745-A99C-D5D6993AFFBA}" destId="{09B75E86-2E1B-954D-9FC7-EE47744004D8}" srcOrd="0" destOrd="0" presId="urn:microsoft.com/office/officeart/2005/8/layout/vList3"/>
    <dgm:cxn modelId="{B10F26BD-8B2F-6347-8B18-3CE00C75BBDE}" type="presParOf" srcId="{09B75E86-2E1B-954D-9FC7-EE47744004D8}" destId="{B60331C8-ADB0-6441-9AF3-778677C10DC0}" srcOrd="0" destOrd="0" presId="urn:microsoft.com/office/officeart/2005/8/layout/vList3"/>
    <dgm:cxn modelId="{C9CE5994-9642-BA4F-9DCE-A914C37DAE70}" type="presParOf" srcId="{09B75E86-2E1B-954D-9FC7-EE47744004D8}" destId="{4C25A6C1-DD2B-3C45-9A8A-51ADC7BE6E2D}" srcOrd="1" destOrd="0" presId="urn:microsoft.com/office/officeart/2005/8/layout/vList3"/>
    <dgm:cxn modelId="{FB02DBA5-4504-2A4C-9EAF-EB2FA745588D}" type="presParOf" srcId="{FC73A65B-47A6-A745-A99C-D5D6993AFFBA}" destId="{658CC65A-B965-AB42-BB43-6A294D717F92}" srcOrd="1" destOrd="0" presId="urn:microsoft.com/office/officeart/2005/8/layout/vList3"/>
    <dgm:cxn modelId="{64950538-36A1-F647-9D48-D550B73B2EAB}" type="presParOf" srcId="{FC73A65B-47A6-A745-A99C-D5D6993AFFBA}" destId="{1865D92E-D569-8D49-AA69-0D2020A21F93}" srcOrd="2" destOrd="0" presId="urn:microsoft.com/office/officeart/2005/8/layout/vList3"/>
    <dgm:cxn modelId="{D20F6F78-E29B-3644-8302-727CFF27542D}" type="presParOf" srcId="{1865D92E-D569-8D49-AA69-0D2020A21F93}" destId="{36695932-11A5-2940-B368-5FDFC6F152BA}" srcOrd="0" destOrd="0" presId="urn:microsoft.com/office/officeart/2005/8/layout/vList3"/>
    <dgm:cxn modelId="{5DBAD570-2557-0E48-A46D-7CC4266DEDA2}" type="presParOf" srcId="{1865D92E-D569-8D49-AA69-0D2020A21F93}" destId="{A4263BF6-F530-C243-B331-F2A958BB86B1}" srcOrd="1" destOrd="0" presId="urn:microsoft.com/office/officeart/2005/8/layout/vList3"/>
    <dgm:cxn modelId="{1E332F14-67F6-B040-B9C4-F60E8D74081C}" type="presParOf" srcId="{FC73A65B-47A6-A745-A99C-D5D6993AFFBA}" destId="{5D19E8BF-4C4D-6949-8E2C-618407ADFA6F}" srcOrd="3" destOrd="0" presId="urn:microsoft.com/office/officeart/2005/8/layout/vList3"/>
    <dgm:cxn modelId="{F418B1AA-DA2F-604A-B187-08CFEC311911}" type="presParOf" srcId="{FC73A65B-47A6-A745-A99C-D5D6993AFFBA}" destId="{70E43F24-5326-EC4F-B0C4-96D1598A8520}" srcOrd="4" destOrd="0" presId="urn:microsoft.com/office/officeart/2005/8/layout/vList3"/>
    <dgm:cxn modelId="{7238082C-5CF6-8E47-BEF9-432CFF5A39C0}" type="presParOf" srcId="{70E43F24-5326-EC4F-B0C4-96D1598A8520}" destId="{D45BF6EB-9EA9-2E4F-A256-302CEFDAF081}" srcOrd="0" destOrd="0" presId="urn:microsoft.com/office/officeart/2005/8/layout/vList3"/>
    <dgm:cxn modelId="{8CCC1C5A-E039-9C44-A521-6D596671F9D2}" type="presParOf" srcId="{70E43F24-5326-EC4F-B0C4-96D1598A8520}" destId="{E8589327-5389-3E4E-BC2F-D2B26EA759A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2FFCB1-A941-E643-93CE-00B441C2430E}" type="doc">
      <dgm:prSet loTypeId="urn:microsoft.com/office/officeart/2005/8/layout/bProcess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9DAAF6D-D146-CE46-8B16-B24B629CFA1D}">
      <dgm:prSet phldrT="[Text]" phldr="0"/>
      <dgm:spPr/>
      <dgm:t>
        <a:bodyPr/>
        <a:lstStyle/>
        <a:p>
          <a:r>
            <a:rPr lang="en-GB" dirty="0"/>
            <a:t>Climate change</a:t>
          </a:r>
        </a:p>
      </dgm:t>
    </dgm:pt>
    <dgm:pt modelId="{B8FEF660-164F-564F-B38F-B92116829E07}" type="parTrans" cxnId="{4D9343AD-8AA2-D449-9A01-9136732F1CD7}">
      <dgm:prSet/>
      <dgm:spPr/>
      <dgm:t>
        <a:bodyPr/>
        <a:lstStyle/>
        <a:p>
          <a:endParaRPr lang="en-GB"/>
        </a:p>
      </dgm:t>
    </dgm:pt>
    <dgm:pt modelId="{104CB7C0-855F-5F44-BD83-B2BB9C6B3FDF}" type="sibTrans" cxnId="{4D9343AD-8AA2-D449-9A01-9136732F1CD7}">
      <dgm:prSet/>
      <dgm:spPr/>
      <dgm:t>
        <a:bodyPr/>
        <a:lstStyle/>
        <a:p>
          <a:endParaRPr lang="en-GB"/>
        </a:p>
      </dgm:t>
    </dgm:pt>
    <dgm:pt modelId="{C7D8242E-F27A-4D4D-9D26-22AE52CB461F}">
      <dgm:prSet phldrT="[Text]" phldr="0"/>
      <dgm:spPr/>
      <dgm:t>
        <a:bodyPr/>
        <a:lstStyle/>
        <a:p>
          <a:r>
            <a:rPr lang="en-GB" dirty="0"/>
            <a:t>Resource scarcity, increased prices</a:t>
          </a:r>
        </a:p>
      </dgm:t>
    </dgm:pt>
    <dgm:pt modelId="{E461A191-354F-824D-BE29-F37B1CBA718F}" type="parTrans" cxnId="{8CAA0B5D-A197-9A4F-B521-E672FBFAFC97}">
      <dgm:prSet/>
      <dgm:spPr/>
      <dgm:t>
        <a:bodyPr/>
        <a:lstStyle/>
        <a:p>
          <a:endParaRPr lang="en-GB"/>
        </a:p>
      </dgm:t>
    </dgm:pt>
    <dgm:pt modelId="{C66FF205-8704-2E4B-8E61-50815F68136E}" type="sibTrans" cxnId="{8CAA0B5D-A197-9A4F-B521-E672FBFAFC97}">
      <dgm:prSet/>
      <dgm:spPr/>
      <dgm:t>
        <a:bodyPr/>
        <a:lstStyle/>
        <a:p>
          <a:endParaRPr lang="en-GB"/>
        </a:p>
      </dgm:t>
    </dgm:pt>
    <dgm:pt modelId="{B949B008-D2A7-524B-80DC-5DD40D7BFE01}">
      <dgm:prSet phldrT="[Text]" phldr="0"/>
      <dgm:spPr/>
      <dgm:t>
        <a:bodyPr/>
        <a:lstStyle/>
        <a:p>
          <a:r>
            <a:rPr lang="en-GB" dirty="0"/>
            <a:t>Impacts poorer people &amp; communities</a:t>
          </a:r>
        </a:p>
      </dgm:t>
    </dgm:pt>
    <dgm:pt modelId="{702320D7-965F-6C46-964E-52BA7229F7D3}" type="parTrans" cxnId="{8941AD07-0480-5A43-991A-0E4BB146083C}">
      <dgm:prSet/>
      <dgm:spPr/>
      <dgm:t>
        <a:bodyPr/>
        <a:lstStyle/>
        <a:p>
          <a:endParaRPr lang="en-GB"/>
        </a:p>
      </dgm:t>
    </dgm:pt>
    <dgm:pt modelId="{ECF4408B-01E0-3744-914B-6699E74D9155}" type="sibTrans" cxnId="{8941AD07-0480-5A43-991A-0E4BB146083C}">
      <dgm:prSet/>
      <dgm:spPr/>
      <dgm:t>
        <a:bodyPr/>
        <a:lstStyle/>
        <a:p>
          <a:endParaRPr lang="en-GB"/>
        </a:p>
      </dgm:t>
    </dgm:pt>
    <dgm:pt modelId="{FC97031C-029D-C642-A776-92344F61CAC4}">
      <dgm:prSet phldrT="[Text]" phldr="0"/>
      <dgm:spPr/>
      <dgm:t>
        <a:bodyPr/>
        <a:lstStyle/>
        <a:p>
          <a:r>
            <a:rPr lang="en-GB" dirty="0"/>
            <a:t>Undermines health and resilience</a:t>
          </a:r>
        </a:p>
      </dgm:t>
    </dgm:pt>
    <dgm:pt modelId="{B9B18B0C-3835-784A-83B5-B1A8A90D595B}" type="parTrans" cxnId="{8FF15BDD-7364-8F46-8B0C-0C897EF78BE2}">
      <dgm:prSet/>
      <dgm:spPr/>
      <dgm:t>
        <a:bodyPr/>
        <a:lstStyle/>
        <a:p>
          <a:endParaRPr lang="en-GB"/>
        </a:p>
      </dgm:t>
    </dgm:pt>
    <dgm:pt modelId="{543A47FF-765D-A541-8838-12D442C850DA}" type="sibTrans" cxnId="{8FF15BDD-7364-8F46-8B0C-0C897EF78BE2}">
      <dgm:prSet/>
      <dgm:spPr/>
      <dgm:t>
        <a:bodyPr/>
        <a:lstStyle/>
        <a:p>
          <a:endParaRPr lang="en-GB"/>
        </a:p>
      </dgm:t>
    </dgm:pt>
    <dgm:pt modelId="{99952BD3-4ADC-8E46-9E55-F377BE724B0E}">
      <dgm:prSet phldrT="[Text]" phldr="0"/>
      <dgm:spPr/>
      <dgm:t>
        <a:bodyPr/>
        <a:lstStyle/>
        <a:p>
          <a:r>
            <a:rPr lang="en-GB" dirty="0"/>
            <a:t>Affects agriculture,  production, land use</a:t>
          </a:r>
        </a:p>
      </dgm:t>
    </dgm:pt>
    <dgm:pt modelId="{735F2495-AC77-2C42-B41F-B9CA2D5F32FC}" type="parTrans" cxnId="{09D32E6C-B96E-FB43-9368-80332F2D0559}">
      <dgm:prSet/>
      <dgm:spPr/>
      <dgm:t>
        <a:bodyPr/>
        <a:lstStyle/>
        <a:p>
          <a:endParaRPr lang="en-GB"/>
        </a:p>
      </dgm:t>
    </dgm:pt>
    <dgm:pt modelId="{2A272A3B-D6DD-ED45-8D4C-F466B0C58966}" type="sibTrans" cxnId="{09D32E6C-B96E-FB43-9368-80332F2D0559}">
      <dgm:prSet/>
      <dgm:spPr/>
      <dgm:t>
        <a:bodyPr/>
        <a:lstStyle/>
        <a:p>
          <a:endParaRPr lang="en-GB"/>
        </a:p>
      </dgm:t>
    </dgm:pt>
    <dgm:pt modelId="{39F1CBB7-72AA-4D4B-896E-197527BA102E}">
      <dgm:prSet phldrT="[Text]" phldr="0"/>
      <dgm:spPr/>
      <dgm:t>
        <a:bodyPr/>
        <a:lstStyle/>
        <a:p>
          <a:r>
            <a:rPr lang="en-GB" dirty="0"/>
            <a:t>Increased likelihood of becoming displaced</a:t>
          </a:r>
        </a:p>
      </dgm:t>
    </dgm:pt>
    <dgm:pt modelId="{F29B4F0C-F4F1-5242-B3D0-EBC97EECE8CD}" type="parTrans" cxnId="{A2A38F39-814A-1349-94C9-B42B853C47B8}">
      <dgm:prSet/>
      <dgm:spPr/>
      <dgm:t>
        <a:bodyPr/>
        <a:lstStyle/>
        <a:p>
          <a:endParaRPr lang="en-GB"/>
        </a:p>
      </dgm:t>
    </dgm:pt>
    <dgm:pt modelId="{52258BFF-093C-984F-BADF-6A5C25E88352}" type="sibTrans" cxnId="{A2A38F39-814A-1349-94C9-B42B853C47B8}">
      <dgm:prSet/>
      <dgm:spPr/>
      <dgm:t>
        <a:bodyPr/>
        <a:lstStyle/>
        <a:p>
          <a:endParaRPr lang="en-GB"/>
        </a:p>
      </dgm:t>
    </dgm:pt>
    <dgm:pt modelId="{F3106E1F-CADC-7948-B3E5-280B0C59FF3C}">
      <dgm:prSet/>
      <dgm:spPr/>
      <dgm:t>
        <a:bodyPr/>
        <a:lstStyle/>
        <a:p>
          <a:r>
            <a:rPr lang="en-GB" dirty="0"/>
            <a:t>Droughts, warmer temperatures,  flooding, sea level rise</a:t>
          </a:r>
        </a:p>
      </dgm:t>
    </dgm:pt>
    <dgm:pt modelId="{719BD7C8-5DAC-DB43-941E-7A6EF41B45A2}" type="parTrans" cxnId="{0FAA9258-654C-0047-8577-77902BF9EECB}">
      <dgm:prSet/>
      <dgm:spPr/>
      <dgm:t>
        <a:bodyPr/>
        <a:lstStyle/>
        <a:p>
          <a:endParaRPr lang="en-GB"/>
        </a:p>
      </dgm:t>
    </dgm:pt>
    <dgm:pt modelId="{4C043E39-C6C4-304F-80BE-129BD32DEB58}" type="sibTrans" cxnId="{0FAA9258-654C-0047-8577-77902BF9EECB}">
      <dgm:prSet/>
      <dgm:spPr/>
      <dgm:t>
        <a:bodyPr/>
        <a:lstStyle/>
        <a:p>
          <a:endParaRPr lang="en-GB"/>
        </a:p>
      </dgm:t>
    </dgm:pt>
    <dgm:pt modelId="{E269A475-6676-1248-9F33-5634C47000A3}" type="pres">
      <dgm:prSet presAssocID="{A92FFCB1-A941-E643-93CE-00B441C2430E}" presName="diagram" presStyleCnt="0">
        <dgm:presLayoutVars>
          <dgm:dir/>
          <dgm:resizeHandles/>
        </dgm:presLayoutVars>
      </dgm:prSet>
      <dgm:spPr/>
    </dgm:pt>
    <dgm:pt modelId="{5357D850-25C3-6446-9EA9-3BC37F8AD901}" type="pres">
      <dgm:prSet presAssocID="{B9DAAF6D-D146-CE46-8B16-B24B629CFA1D}" presName="firstNode" presStyleLbl="node1" presStyleIdx="0" presStyleCnt="7">
        <dgm:presLayoutVars>
          <dgm:bulletEnabled val="1"/>
        </dgm:presLayoutVars>
      </dgm:prSet>
      <dgm:spPr/>
    </dgm:pt>
    <dgm:pt modelId="{BFAB387C-32E4-F541-876D-3418B55EFF64}" type="pres">
      <dgm:prSet presAssocID="{104CB7C0-855F-5F44-BD83-B2BB9C6B3FDF}" presName="sibTrans" presStyleLbl="sibTrans2D1" presStyleIdx="0" presStyleCnt="6"/>
      <dgm:spPr/>
    </dgm:pt>
    <dgm:pt modelId="{AC490F31-7AE1-EC47-B34A-EF88ECCB5411}" type="pres">
      <dgm:prSet presAssocID="{F3106E1F-CADC-7948-B3E5-280B0C59FF3C}" presName="middleNode" presStyleCnt="0"/>
      <dgm:spPr/>
    </dgm:pt>
    <dgm:pt modelId="{F95D5230-59EC-4C45-BD62-A367D5F1D05C}" type="pres">
      <dgm:prSet presAssocID="{F3106E1F-CADC-7948-B3E5-280B0C59FF3C}" presName="padding" presStyleLbl="node1" presStyleIdx="0" presStyleCnt="7"/>
      <dgm:spPr/>
    </dgm:pt>
    <dgm:pt modelId="{04C48BBB-02F5-6749-81E1-DC058F1E0BA7}" type="pres">
      <dgm:prSet presAssocID="{F3106E1F-CADC-7948-B3E5-280B0C59FF3C}" presName="shape" presStyleLbl="node1" presStyleIdx="1" presStyleCnt="7">
        <dgm:presLayoutVars>
          <dgm:bulletEnabled val="1"/>
        </dgm:presLayoutVars>
      </dgm:prSet>
      <dgm:spPr/>
    </dgm:pt>
    <dgm:pt modelId="{3ECD4464-7D22-AB4A-9B07-32EF3F99D105}" type="pres">
      <dgm:prSet presAssocID="{4C043E39-C6C4-304F-80BE-129BD32DEB58}" presName="sibTrans" presStyleLbl="sibTrans2D1" presStyleIdx="1" presStyleCnt="6"/>
      <dgm:spPr/>
    </dgm:pt>
    <dgm:pt modelId="{960A93DA-2207-EF44-AE27-681D28B7102A}" type="pres">
      <dgm:prSet presAssocID="{99952BD3-4ADC-8E46-9E55-F377BE724B0E}" presName="middleNode" presStyleCnt="0"/>
      <dgm:spPr/>
    </dgm:pt>
    <dgm:pt modelId="{FF1EEB1F-5912-8B46-B0C3-600A76CE1AF1}" type="pres">
      <dgm:prSet presAssocID="{99952BD3-4ADC-8E46-9E55-F377BE724B0E}" presName="padding" presStyleLbl="node1" presStyleIdx="1" presStyleCnt="7"/>
      <dgm:spPr/>
    </dgm:pt>
    <dgm:pt modelId="{E106BA57-94A7-FB44-A966-A75E4D60E2A0}" type="pres">
      <dgm:prSet presAssocID="{99952BD3-4ADC-8E46-9E55-F377BE724B0E}" presName="shape" presStyleLbl="node1" presStyleIdx="2" presStyleCnt="7">
        <dgm:presLayoutVars>
          <dgm:bulletEnabled val="1"/>
        </dgm:presLayoutVars>
      </dgm:prSet>
      <dgm:spPr/>
    </dgm:pt>
    <dgm:pt modelId="{071C24F0-A90A-304F-B701-21C122F66B20}" type="pres">
      <dgm:prSet presAssocID="{2A272A3B-D6DD-ED45-8D4C-F466B0C58966}" presName="sibTrans" presStyleLbl="sibTrans2D1" presStyleIdx="2" presStyleCnt="6"/>
      <dgm:spPr/>
    </dgm:pt>
    <dgm:pt modelId="{332D9E26-BF49-DD4C-9D85-3B77FD83F372}" type="pres">
      <dgm:prSet presAssocID="{C7D8242E-F27A-4D4D-9D26-22AE52CB461F}" presName="middleNode" presStyleCnt="0"/>
      <dgm:spPr/>
    </dgm:pt>
    <dgm:pt modelId="{AADA2D28-67E0-484B-B006-51AA1F76BAE8}" type="pres">
      <dgm:prSet presAssocID="{C7D8242E-F27A-4D4D-9D26-22AE52CB461F}" presName="padding" presStyleLbl="node1" presStyleIdx="2" presStyleCnt="7"/>
      <dgm:spPr/>
    </dgm:pt>
    <dgm:pt modelId="{53B8A894-7900-0E47-B8C4-6BF7360A36A0}" type="pres">
      <dgm:prSet presAssocID="{C7D8242E-F27A-4D4D-9D26-22AE52CB461F}" presName="shape" presStyleLbl="node1" presStyleIdx="3" presStyleCnt="7">
        <dgm:presLayoutVars>
          <dgm:bulletEnabled val="1"/>
        </dgm:presLayoutVars>
      </dgm:prSet>
      <dgm:spPr/>
    </dgm:pt>
    <dgm:pt modelId="{25CCFC14-E14F-9247-A43B-473784C3D03C}" type="pres">
      <dgm:prSet presAssocID="{C66FF205-8704-2E4B-8E61-50815F68136E}" presName="sibTrans" presStyleLbl="sibTrans2D1" presStyleIdx="3" presStyleCnt="6"/>
      <dgm:spPr/>
    </dgm:pt>
    <dgm:pt modelId="{86F3C2ED-60F8-D541-83B0-D3D418582133}" type="pres">
      <dgm:prSet presAssocID="{B949B008-D2A7-524B-80DC-5DD40D7BFE01}" presName="middleNode" presStyleCnt="0"/>
      <dgm:spPr/>
    </dgm:pt>
    <dgm:pt modelId="{1AED5E30-8F3F-734E-95F2-7473F745DED1}" type="pres">
      <dgm:prSet presAssocID="{B949B008-D2A7-524B-80DC-5DD40D7BFE01}" presName="padding" presStyleLbl="node1" presStyleIdx="3" presStyleCnt="7"/>
      <dgm:spPr/>
    </dgm:pt>
    <dgm:pt modelId="{BE738CC9-0C14-6841-964E-67C15D07A25F}" type="pres">
      <dgm:prSet presAssocID="{B949B008-D2A7-524B-80DC-5DD40D7BFE01}" presName="shape" presStyleLbl="node1" presStyleIdx="4" presStyleCnt="7">
        <dgm:presLayoutVars>
          <dgm:bulletEnabled val="1"/>
        </dgm:presLayoutVars>
      </dgm:prSet>
      <dgm:spPr/>
    </dgm:pt>
    <dgm:pt modelId="{00765F6F-6255-A34E-88DA-8DF090AC9532}" type="pres">
      <dgm:prSet presAssocID="{ECF4408B-01E0-3744-914B-6699E74D9155}" presName="sibTrans" presStyleLbl="sibTrans2D1" presStyleIdx="4" presStyleCnt="6"/>
      <dgm:spPr/>
    </dgm:pt>
    <dgm:pt modelId="{BB1806A8-E3C7-F34B-A376-A7DAEE126B50}" type="pres">
      <dgm:prSet presAssocID="{FC97031C-029D-C642-A776-92344F61CAC4}" presName="middleNode" presStyleCnt="0"/>
      <dgm:spPr/>
    </dgm:pt>
    <dgm:pt modelId="{D88BF1DD-A604-FA46-BE31-0F0438361CFD}" type="pres">
      <dgm:prSet presAssocID="{FC97031C-029D-C642-A776-92344F61CAC4}" presName="padding" presStyleLbl="node1" presStyleIdx="4" presStyleCnt="7"/>
      <dgm:spPr/>
    </dgm:pt>
    <dgm:pt modelId="{756AA898-13EB-194D-B703-D124D1A820C0}" type="pres">
      <dgm:prSet presAssocID="{FC97031C-029D-C642-A776-92344F61CAC4}" presName="shape" presStyleLbl="node1" presStyleIdx="5" presStyleCnt="7">
        <dgm:presLayoutVars>
          <dgm:bulletEnabled val="1"/>
        </dgm:presLayoutVars>
      </dgm:prSet>
      <dgm:spPr/>
    </dgm:pt>
    <dgm:pt modelId="{9FDBF806-A403-E54C-8986-FD5A0B3F1283}" type="pres">
      <dgm:prSet presAssocID="{543A47FF-765D-A541-8838-12D442C850DA}" presName="sibTrans" presStyleLbl="sibTrans2D1" presStyleIdx="5" presStyleCnt="6"/>
      <dgm:spPr/>
    </dgm:pt>
    <dgm:pt modelId="{C8726942-557D-A140-A0DB-86163BA8A16E}" type="pres">
      <dgm:prSet presAssocID="{39F1CBB7-72AA-4D4B-896E-197527BA102E}" presName="lastNode" presStyleLbl="node1" presStyleIdx="6" presStyleCnt="7">
        <dgm:presLayoutVars>
          <dgm:bulletEnabled val="1"/>
        </dgm:presLayoutVars>
      </dgm:prSet>
      <dgm:spPr/>
    </dgm:pt>
  </dgm:ptLst>
  <dgm:cxnLst>
    <dgm:cxn modelId="{8941AD07-0480-5A43-991A-0E4BB146083C}" srcId="{A92FFCB1-A941-E643-93CE-00B441C2430E}" destId="{B949B008-D2A7-524B-80DC-5DD40D7BFE01}" srcOrd="4" destOrd="0" parTransId="{702320D7-965F-6C46-964E-52BA7229F7D3}" sibTransId="{ECF4408B-01E0-3744-914B-6699E74D9155}"/>
    <dgm:cxn modelId="{D6074C0B-88D6-6A4C-B6F3-51AF8E9A03AC}" type="presOf" srcId="{A92FFCB1-A941-E643-93CE-00B441C2430E}" destId="{E269A475-6676-1248-9F33-5634C47000A3}" srcOrd="0" destOrd="0" presId="urn:microsoft.com/office/officeart/2005/8/layout/bProcess2"/>
    <dgm:cxn modelId="{793FCF2D-335B-9C45-B86C-F79232765030}" type="presOf" srcId="{B949B008-D2A7-524B-80DC-5DD40D7BFE01}" destId="{BE738CC9-0C14-6841-964E-67C15D07A25F}" srcOrd="0" destOrd="0" presId="urn:microsoft.com/office/officeart/2005/8/layout/bProcess2"/>
    <dgm:cxn modelId="{A2A38F39-814A-1349-94C9-B42B853C47B8}" srcId="{A92FFCB1-A941-E643-93CE-00B441C2430E}" destId="{39F1CBB7-72AA-4D4B-896E-197527BA102E}" srcOrd="6" destOrd="0" parTransId="{F29B4F0C-F4F1-5242-B3D0-EBC97EECE8CD}" sibTransId="{52258BFF-093C-984F-BADF-6A5C25E88352}"/>
    <dgm:cxn modelId="{8CAA0B5D-A197-9A4F-B521-E672FBFAFC97}" srcId="{A92FFCB1-A941-E643-93CE-00B441C2430E}" destId="{C7D8242E-F27A-4D4D-9D26-22AE52CB461F}" srcOrd="3" destOrd="0" parTransId="{E461A191-354F-824D-BE29-F37B1CBA718F}" sibTransId="{C66FF205-8704-2E4B-8E61-50815F68136E}"/>
    <dgm:cxn modelId="{E873D75D-5D72-364C-9CB5-B2812C02C808}" type="presOf" srcId="{543A47FF-765D-A541-8838-12D442C850DA}" destId="{9FDBF806-A403-E54C-8986-FD5A0B3F1283}" srcOrd="0" destOrd="0" presId="urn:microsoft.com/office/officeart/2005/8/layout/bProcess2"/>
    <dgm:cxn modelId="{5765DE5F-2078-F44E-83A2-5257BDCB2EBC}" type="presOf" srcId="{FC97031C-029D-C642-A776-92344F61CAC4}" destId="{756AA898-13EB-194D-B703-D124D1A820C0}" srcOrd="0" destOrd="0" presId="urn:microsoft.com/office/officeart/2005/8/layout/bProcess2"/>
    <dgm:cxn modelId="{BD97B642-4646-6948-BD3D-FC2C681C9F54}" type="presOf" srcId="{F3106E1F-CADC-7948-B3E5-280B0C59FF3C}" destId="{04C48BBB-02F5-6749-81E1-DC058F1E0BA7}" srcOrd="0" destOrd="0" presId="urn:microsoft.com/office/officeart/2005/8/layout/bProcess2"/>
    <dgm:cxn modelId="{90C8BA65-B0B7-3C43-98C6-7336B690C140}" type="presOf" srcId="{C7D8242E-F27A-4D4D-9D26-22AE52CB461F}" destId="{53B8A894-7900-0E47-B8C4-6BF7360A36A0}" srcOrd="0" destOrd="0" presId="urn:microsoft.com/office/officeart/2005/8/layout/bProcess2"/>
    <dgm:cxn modelId="{09D32E6C-B96E-FB43-9368-80332F2D0559}" srcId="{A92FFCB1-A941-E643-93CE-00B441C2430E}" destId="{99952BD3-4ADC-8E46-9E55-F377BE724B0E}" srcOrd="2" destOrd="0" parTransId="{735F2495-AC77-2C42-B41F-B9CA2D5F32FC}" sibTransId="{2A272A3B-D6DD-ED45-8D4C-F466B0C58966}"/>
    <dgm:cxn modelId="{0FAA9258-654C-0047-8577-77902BF9EECB}" srcId="{A92FFCB1-A941-E643-93CE-00B441C2430E}" destId="{F3106E1F-CADC-7948-B3E5-280B0C59FF3C}" srcOrd="1" destOrd="0" parTransId="{719BD7C8-5DAC-DB43-941E-7A6EF41B45A2}" sibTransId="{4C043E39-C6C4-304F-80BE-129BD32DEB58}"/>
    <dgm:cxn modelId="{7B5259A2-B58A-F646-A544-9DE8D0B4C689}" type="presOf" srcId="{104CB7C0-855F-5F44-BD83-B2BB9C6B3FDF}" destId="{BFAB387C-32E4-F541-876D-3418B55EFF64}" srcOrd="0" destOrd="0" presId="urn:microsoft.com/office/officeart/2005/8/layout/bProcess2"/>
    <dgm:cxn modelId="{4D9343AD-8AA2-D449-9A01-9136732F1CD7}" srcId="{A92FFCB1-A941-E643-93CE-00B441C2430E}" destId="{B9DAAF6D-D146-CE46-8B16-B24B629CFA1D}" srcOrd="0" destOrd="0" parTransId="{B8FEF660-164F-564F-B38F-B92116829E07}" sibTransId="{104CB7C0-855F-5F44-BD83-B2BB9C6B3FDF}"/>
    <dgm:cxn modelId="{33874EB5-AA34-2142-A79E-7022A3FF47A2}" type="presOf" srcId="{2A272A3B-D6DD-ED45-8D4C-F466B0C58966}" destId="{071C24F0-A90A-304F-B701-21C122F66B20}" srcOrd="0" destOrd="0" presId="urn:microsoft.com/office/officeart/2005/8/layout/bProcess2"/>
    <dgm:cxn modelId="{0DE5F0C4-7A2D-4840-B3F9-81947FC2C0D6}" type="presOf" srcId="{ECF4408B-01E0-3744-914B-6699E74D9155}" destId="{00765F6F-6255-A34E-88DA-8DF090AC9532}" srcOrd="0" destOrd="0" presId="urn:microsoft.com/office/officeart/2005/8/layout/bProcess2"/>
    <dgm:cxn modelId="{5EF923CB-59C0-254E-8402-46C23672A41E}" type="presOf" srcId="{4C043E39-C6C4-304F-80BE-129BD32DEB58}" destId="{3ECD4464-7D22-AB4A-9B07-32EF3F99D105}" srcOrd="0" destOrd="0" presId="urn:microsoft.com/office/officeart/2005/8/layout/bProcess2"/>
    <dgm:cxn modelId="{00B984D6-B433-AB48-A26A-633F4EA34C51}" type="presOf" srcId="{39F1CBB7-72AA-4D4B-896E-197527BA102E}" destId="{C8726942-557D-A140-A0DB-86163BA8A16E}" srcOrd="0" destOrd="0" presId="urn:microsoft.com/office/officeart/2005/8/layout/bProcess2"/>
    <dgm:cxn modelId="{8FF15BDD-7364-8F46-8B0C-0C897EF78BE2}" srcId="{A92FFCB1-A941-E643-93CE-00B441C2430E}" destId="{FC97031C-029D-C642-A776-92344F61CAC4}" srcOrd="5" destOrd="0" parTransId="{B9B18B0C-3835-784A-83B5-B1A8A90D595B}" sibTransId="{543A47FF-765D-A541-8838-12D442C850DA}"/>
    <dgm:cxn modelId="{0CC1EADD-4EF1-E146-B182-ED5C1FC5DE50}" type="presOf" srcId="{C66FF205-8704-2E4B-8E61-50815F68136E}" destId="{25CCFC14-E14F-9247-A43B-473784C3D03C}" srcOrd="0" destOrd="0" presId="urn:microsoft.com/office/officeart/2005/8/layout/bProcess2"/>
    <dgm:cxn modelId="{FB2AC2F1-9B8A-394B-BFA9-D33061841B99}" type="presOf" srcId="{99952BD3-4ADC-8E46-9E55-F377BE724B0E}" destId="{E106BA57-94A7-FB44-A966-A75E4D60E2A0}" srcOrd="0" destOrd="0" presId="urn:microsoft.com/office/officeart/2005/8/layout/bProcess2"/>
    <dgm:cxn modelId="{4A40B8FA-6CF2-4242-A305-E8ABB3A56824}" type="presOf" srcId="{B9DAAF6D-D146-CE46-8B16-B24B629CFA1D}" destId="{5357D850-25C3-6446-9EA9-3BC37F8AD901}" srcOrd="0" destOrd="0" presId="urn:microsoft.com/office/officeart/2005/8/layout/bProcess2"/>
    <dgm:cxn modelId="{39F5F19F-393F-9B4C-8845-F55CAF59D991}" type="presParOf" srcId="{E269A475-6676-1248-9F33-5634C47000A3}" destId="{5357D850-25C3-6446-9EA9-3BC37F8AD901}" srcOrd="0" destOrd="0" presId="urn:microsoft.com/office/officeart/2005/8/layout/bProcess2"/>
    <dgm:cxn modelId="{2EC38270-14A8-C144-B8CD-F9BBA723FBB9}" type="presParOf" srcId="{E269A475-6676-1248-9F33-5634C47000A3}" destId="{BFAB387C-32E4-F541-876D-3418B55EFF64}" srcOrd="1" destOrd="0" presId="urn:microsoft.com/office/officeart/2005/8/layout/bProcess2"/>
    <dgm:cxn modelId="{C5CF0E6B-301C-EF46-874D-7CB2963AA8C1}" type="presParOf" srcId="{E269A475-6676-1248-9F33-5634C47000A3}" destId="{AC490F31-7AE1-EC47-B34A-EF88ECCB5411}" srcOrd="2" destOrd="0" presId="urn:microsoft.com/office/officeart/2005/8/layout/bProcess2"/>
    <dgm:cxn modelId="{9A7CD099-3BC1-BA4D-84DF-73A0452F8350}" type="presParOf" srcId="{AC490F31-7AE1-EC47-B34A-EF88ECCB5411}" destId="{F95D5230-59EC-4C45-BD62-A367D5F1D05C}" srcOrd="0" destOrd="0" presId="urn:microsoft.com/office/officeart/2005/8/layout/bProcess2"/>
    <dgm:cxn modelId="{42B0E131-6425-CF4C-9A4A-4143B76C6312}" type="presParOf" srcId="{AC490F31-7AE1-EC47-B34A-EF88ECCB5411}" destId="{04C48BBB-02F5-6749-81E1-DC058F1E0BA7}" srcOrd="1" destOrd="0" presId="urn:microsoft.com/office/officeart/2005/8/layout/bProcess2"/>
    <dgm:cxn modelId="{35BB29FA-FE79-A94B-88E7-6EF944D67A42}" type="presParOf" srcId="{E269A475-6676-1248-9F33-5634C47000A3}" destId="{3ECD4464-7D22-AB4A-9B07-32EF3F99D105}" srcOrd="3" destOrd="0" presId="urn:microsoft.com/office/officeart/2005/8/layout/bProcess2"/>
    <dgm:cxn modelId="{DCA26590-86C9-1343-A182-50B4D128780C}" type="presParOf" srcId="{E269A475-6676-1248-9F33-5634C47000A3}" destId="{960A93DA-2207-EF44-AE27-681D28B7102A}" srcOrd="4" destOrd="0" presId="urn:microsoft.com/office/officeart/2005/8/layout/bProcess2"/>
    <dgm:cxn modelId="{B8E9CE60-DAE1-5346-B6AA-E2A788AE49D2}" type="presParOf" srcId="{960A93DA-2207-EF44-AE27-681D28B7102A}" destId="{FF1EEB1F-5912-8B46-B0C3-600A76CE1AF1}" srcOrd="0" destOrd="0" presId="urn:microsoft.com/office/officeart/2005/8/layout/bProcess2"/>
    <dgm:cxn modelId="{2A52732D-B252-0549-99AC-72D37951179D}" type="presParOf" srcId="{960A93DA-2207-EF44-AE27-681D28B7102A}" destId="{E106BA57-94A7-FB44-A966-A75E4D60E2A0}" srcOrd="1" destOrd="0" presId="urn:microsoft.com/office/officeart/2005/8/layout/bProcess2"/>
    <dgm:cxn modelId="{944BB6F6-9C63-D443-A797-82667069642A}" type="presParOf" srcId="{E269A475-6676-1248-9F33-5634C47000A3}" destId="{071C24F0-A90A-304F-B701-21C122F66B20}" srcOrd="5" destOrd="0" presId="urn:microsoft.com/office/officeart/2005/8/layout/bProcess2"/>
    <dgm:cxn modelId="{F2AAD369-F96F-324F-87D6-6B955F7B97A7}" type="presParOf" srcId="{E269A475-6676-1248-9F33-5634C47000A3}" destId="{332D9E26-BF49-DD4C-9D85-3B77FD83F372}" srcOrd="6" destOrd="0" presId="urn:microsoft.com/office/officeart/2005/8/layout/bProcess2"/>
    <dgm:cxn modelId="{B444D3FB-009F-994D-A947-72E8BCAB0BD6}" type="presParOf" srcId="{332D9E26-BF49-DD4C-9D85-3B77FD83F372}" destId="{AADA2D28-67E0-484B-B006-51AA1F76BAE8}" srcOrd="0" destOrd="0" presId="urn:microsoft.com/office/officeart/2005/8/layout/bProcess2"/>
    <dgm:cxn modelId="{7D68D449-620A-1147-B38C-5AA39966D6A3}" type="presParOf" srcId="{332D9E26-BF49-DD4C-9D85-3B77FD83F372}" destId="{53B8A894-7900-0E47-B8C4-6BF7360A36A0}" srcOrd="1" destOrd="0" presId="urn:microsoft.com/office/officeart/2005/8/layout/bProcess2"/>
    <dgm:cxn modelId="{50F54C94-E118-674A-9B31-8AEF733F856F}" type="presParOf" srcId="{E269A475-6676-1248-9F33-5634C47000A3}" destId="{25CCFC14-E14F-9247-A43B-473784C3D03C}" srcOrd="7" destOrd="0" presId="urn:microsoft.com/office/officeart/2005/8/layout/bProcess2"/>
    <dgm:cxn modelId="{E082CAAE-55CB-9B4C-A431-293F198835A0}" type="presParOf" srcId="{E269A475-6676-1248-9F33-5634C47000A3}" destId="{86F3C2ED-60F8-D541-83B0-D3D418582133}" srcOrd="8" destOrd="0" presId="urn:microsoft.com/office/officeart/2005/8/layout/bProcess2"/>
    <dgm:cxn modelId="{0C4C3015-A5F1-8F4B-8DAE-1D134DB2B06A}" type="presParOf" srcId="{86F3C2ED-60F8-D541-83B0-D3D418582133}" destId="{1AED5E30-8F3F-734E-95F2-7473F745DED1}" srcOrd="0" destOrd="0" presId="urn:microsoft.com/office/officeart/2005/8/layout/bProcess2"/>
    <dgm:cxn modelId="{05CC3F04-EB42-8146-AC9F-EF5E4257A745}" type="presParOf" srcId="{86F3C2ED-60F8-D541-83B0-D3D418582133}" destId="{BE738CC9-0C14-6841-964E-67C15D07A25F}" srcOrd="1" destOrd="0" presId="urn:microsoft.com/office/officeart/2005/8/layout/bProcess2"/>
    <dgm:cxn modelId="{51B38DBD-0643-8144-B457-A6E49C3EE6A6}" type="presParOf" srcId="{E269A475-6676-1248-9F33-5634C47000A3}" destId="{00765F6F-6255-A34E-88DA-8DF090AC9532}" srcOrd="9" destOrd="0" presId="urn:microsoft.com/office/officeart/2005/8/layout/bProcess2"/>
    <dgm:cxn modelId="{830A8395-DBC2-8541-8EFE-1F8BD03389C1}" type="presParOf" srcId="{E269A475-6676-1248-9F33-5634C47000A3}" destId="{BB1806A8-E3C7-F34B-A376-A7DAEE126B50}" srcOrd="10" destOrd="0" presId="urn:microsoft.com/office/officeart/2005/8/layout/bProcess2"/>
    <dgm:cxn modelId="{88AE42D2-FE53-0946-B134-FB27B267F5F1}" type="presParOf" srcId="{BB1806A8-E3C7-F34B-A376-A7DAEE126B50}" destId="{D88BF1DD-A604-FA46-BE31-0F0438361CFD}" srcOrd="0" destOrd="0" presId="urn:microsoft.com/office/officeart/2005/8/layout/bProcess2"/>
    <dgm:cxn modelId="{058398A8-2C58-3145-A09A-94870C92326F}" type="presParOf" srcId="{BB1806A8-E3C7-F34B-A376-A7DAEE126B50}" destId="{756AA898-13EB-194D-B703-D124D1A820C0}" srcOrd="1" destOrd="0" presId="urn:microsoft.com/office/officeart/2005/8/layout/bProcess2"/>
    <dgm:cxn modelId="{32ECBE21-DAD8-294B-AE07-9633FE40DC61}" type="presParOf" srcId="{E269A475-6676-1248-9F33-5634C47000A3}" destId="{9FDBF806-A403-E54C-8986-FD5A0B3F1283}" srcOrd="11" destOrd="0" presId="urn:microsoft.com/office/officeart/2005/8/layout/bProcess2"/>
    <dgm:cxn modelId="{C40573B8-1D02-744C-97DD-567FD744E725}" type="presParOf" srcId="{E269A475-6676-1248-9F33-5634C47000A3}" destId="{C8726942-557D-A140-A0DB-86163BA8A16E}" srcOrd="1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0A930-D9F0-1A46-BA41-FD4F1622858A}">
      <dsp:nvSpPr>
        <dsp:cNvPr id="0" name=""/>
        <dsp:cNvSpPr/>
      </dsp:nvSpPr>
      <dsp:spPr>
        <a:xfrm rot="5400000">
          <a:off x="5332582" y="-2199916"/>
          <a:ext cx="790435" cy="539087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kern="1200" dirty="0"/>
            <a:t>General terms to describe all forms of people moving. </a:t>
          </a:r>
        </a:p>
      </dsp:txBody>
      <dsp:txXfrm rot="-5400000">
        <a:off x="3032364" y="138888"/>
        <a:ext cx="5352285" cy="713263"/>
      </dsp:txXfrm>
    </dsp:sp>
    <dsp:sp modelId="{06059B53-C400-FA46-B56A-7DD9B4623467}">
      <dsp:nvSpPr>
        <dsp:cNvPr id="0" name=""/>
        <dsp:cNvSpPr/>
      </dsp:nvSpPr>
      <dsp:spPr>
        <a:xfrm>
          <a:off x="0" y="1497"/>
          <a:ext cx="3032364" cy="9880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Population movement/human mobility</a:t>
          </a:r>
        </a:p>
      </dsp:txBody>
      <dsp:txXfrm>
        <a:off x="48232" y="49729"/>
        <a:ext cx="2935900" cy="891579"/>
      </dsp:txXfrm>
    </dsp:sp>
    <dsp:sp modelId="{973EC6C3-8D86-8246-9E83-5FFDBD5B6D3C}">
      <dsp:nvSpPr>
        <dsp:cNvPr id="0" name=""/>
        <dsp:cNvSpPr/>
      </dsp:nvSpPr>
      <dsp:spPr>
        <a:xfrm rot="5400000">
          <a:off x="5332582" y="-1162470"/>
          <a:ext cx="790435" cy="5390871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Primarily </a:t>
          </a:r>
          <a:r>
            <a:rPr lang="en-GB" sz="1400" u="sng" kern="1200" dirty="0"/>
            <a:t>voluntary</a:t>
          </a:r>
          <a:r>
            <a:rPr lang="en-GB" sz="1400" kern="1200" dirty="0"/>
            <a:t> or choice-based movement of people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Most often associated with cross-border movement</a:t>
          </a:r>
        </a:p>
      </dsp:txBody>
      <dsp:txXfrm rot="-5400000">
        <a:off x="3032364" y="1176334"/>
        <a:ext cx="5352285" cy="713263"/>
      </dsp:txXfrm>
    </dsp:sp>
    <dsp:sp modelId="{7CC5F2CF-DDF4-8243-BED3-8F42BBA6B49E}">
      <dsp:nvSpPr>
        <dsp:cNvPr id="0" name=""/>
        <dsp:cNvSpPr/>
      </dsp:nvSpPr>
      <dsp:spPr>
        <a:xfrm>
          <a:off x="0" y="1038943"/>
          <a:ext cx="3032364" cy="98804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Migration</a:t>
          </a:r>
        </a:p>
      </dsp:txBody>
      <dsp:txXfrm>
        <a:off x="48232" y="1087175"/>
        <a:ext cx="2935900" cy="891579"/>
      </dsp:txXfrm>
    </dsp:sp>
    <dsp:sp modelId="{FC3FB7AF-3BA5-CF4D-901C-692433B3CABB}">
      <dsp:nvSpPr>
        <dsp:cNvPr id="0" name=""/>
        <dsp:cNvSpPr/>
      </dsp:nvSpPr>
      <dsp:spPr>
        <a:xfrm rot="5400000">
          <a:off x="5332582" y="-125024"/>
          <a:ext cx="790435" cy="5390871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u="sng" kern="1200" dirty="0"/>
            <a:t>Forced</a:t>
          </a:r>
          <a:r>
            <a:rPr lang="en-GB" sz="1400" kern="1200" dirty="0"/>
            <a:t> or </a:t>
          </a:r>
          <a:r>
            <a:rPr lang="en-GB" sz="1400" u="sng" kern="1200" dirty="0"/>
            <a:t>involuntary</a:t>
          </a:r>
          <a:r>
            <a:rPr lang="en-GB" sz="1400" kern="1200" dirty="0"/>
            <a:t> movement of people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Can be internal (IDPs) or cross-border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Most people displaced by climate/disaster are IDPs</a:t>
          </a:r>
        </a:p>
      </dsp:txBody>
      <dsp:txXfrm rot="-5400000">
        <a:off x="3032364" y="2213780"/>
        <a:ext cx="5352285" cy="713263"/>
      </dsp:txXfrm>
    </dsp:sp>
    <dsp:sp modelId="{8CFA3027-E8D9-624E-90A4-59C72DA576FD}">
      <dsp:nvSpPr>
        <dsp:cNvPr id="0" name=""/>
        <dsp:cNvSpPr/>
      </dsp:nvSpPr>
      <dsp:spPr>
        <a:xfrm>
          <a:off x="0" y="2076389"/>
          <a:ext cx="3032364" cy="9880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Displacement</a:t>
          </a:r>
        </a:p>
      </dsp:txBody>
      <dsp:txXfrm>
        <a:off x="48232" y="2124621"/>
        <a:ext cx="2935900" cy="891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5A6C1-DD2B-3C45-9A8A-51ADC7BE6E2D}">
      <dsp:nvSpPr>
        <dsp:cNvPr id="0" name=""/>
        <dsp:cNvSpPr/>
      </dsp:nvSpPr>
      <dsp:spPr>
        <a:xfrm rot="10800000">
          <a:off x="1925960" y="2677"/>
          <a:ext cx="6168890" cy="148857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1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Eg. Close to home, or hundreds of kilometres away.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Within original country, or across international borders.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Continuously moving to different locations.</a:t>
          </a:r>
        </a:p>
      </dsp:txBody>
      <dsp:txXfrm rot="10800000">
        <a:off x="2298102" y="2677"/>
        <a:ext cx="5796748" cy="1488570"/>
      </dsp:txXfrm>
    </dsp:sp>
    <dsp:sp modelId="{B60331C8-ADB0-6441-9AF3-778677C10DC0}">
      <dsp:nvSpPr>
        <dsp:cNvPr id="0" name=""/>
        <dsp:cNvSpPr/>
      </dsp:nvSpPr>
      <dsp:spPr>
        <a:xfrm>
          <a:off x="1181675" y="0"/>
          <a:ext cx="1488570" cy="1488570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63BF6-F530-C243-B331-F2A958BB86B1}">
      <dsp:nvSpPr>
        <dsp:cNvPr id="0" name=""/>
        <dsp:cNvSpPr/>
      </dsp:nvSpPr>
      <dsp:spPr>
        <a:xfrm rot="10800000">
          <a:off x="1925960" y="1935597"/>
          <a:ext cx="6168890" cy="1488570"/>
        </a:xfrm>
        <a:prstGeom prst="homePlat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1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Eg. Staying in a makeshift shelter, living with friends or family, staying in a hotel or rental property</a:t>
          </a:r>
          <a:endParaRPr lang="en-GB" sz="1800" kern="1200" dirty="0"/>
        </a:p>
      </dsp:txBody>
      <dsp:txXfrm rot="10800000">
        <a:off x="2298102" y="1935597"/>
        <a:ext cx="5796748" cy="1488570"/>
      </dsp:txXfrm>
    </dsp:sp>
    <dsp:sp modelId="{36695932-11A5-2940-B368-5FDFC6F152BA}">
      <dsp:nvSpPr>
        <dsp:cNvPr id="0" name=""/>
        <dsp:cNvSpPr/>
      </dsp:nvSpPr>
      <dsp:spPr>
        <a:xfrm>
          <a:off x="1181675" y="1935597"/>
          <a:ext cx="1488570" cy="1488570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89327-5389-3E4E-BC2F-D2B26EA759A7}">
      <dsp:nvSpPr>
        <dsp:cNvPr id="0" name=""/>
        <dsp:cNvSpPr/>
      </dsp:nvSpPr>
      <dsp:spPr>
        <a:xfrm rot="10800000">
          <a:off x="1925960" y="3897967"/>
          <a:ext cx="6168890" cy="1488570"/>
        </a:xfrm>
        <a:prstGeom prst="homePlat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641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Eg. Displaced for only a matter of hours (eg. evacuation) or weeks, months, or even decades.</a:t>
          </a:r>
          <a:endParaRPr lang="en-GB" sz="1800" kern="1200" dirty="0"/>
        </a:p>
      </dsp:txBody>
      <dsp:txXfrm rot="10800000">
        <a:off x="2298102" y="3897967"/>
        <a:ext cx="5796748" cy="1488570"/>
      </dsp:txXfrm>
    </dsp:sp>
    <dsp:sp modelId="{D45BF6EB-9EA9-2E4F-A256-302CEFDAF081}">
      <dsp:nvSpPr>
        <dsp:cNvPr id="0" name=""/>
        <dsp:cNvSpPr/>
      </dsp:nvSpPr>
      <dsp:spPr>
        <a:xfrm>
          <a:off x="1181675" y="3868516"/>
          <a:ext cx="1488570" cy="1547472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7D850-25C3-6446-9EA9-3BC37F8AD901}">
      <dsp:nvSpPr>
        <dsp:cNvPr id="0" name=""/>
        <dsp:cNvSpPr/>
      </dsp:nvSpPr>
      <dsp:spPr>
        <a:xfrm>
          <a:off x="3968" y="974592"/>
          <a:ext cx="1476374" cy="14763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Climate change</a:t>
          </a:r>
        </a:p>
      </dsp:txBody>
      <dsp:txXfrm>
        <a:off x="220178" y="1190802"/>
        <a:ext cx="1043954" cy="1043954"/>
      </dsp:txXfrm>
    </dsp:sp>
    <dsp:sp modelId="{BFAB387C-32E4-F541-876D-3418B55EFF64}">
      <dsp:nvSpPr>
        <dsp:cNvPr id="0" name=""/>
        <dsp:cNvSpPr/>
      </dsp:nvSpPr>
      <dsp:spPr>
        <a:xfrm rot="10800000">
          <a:off x="483790" y="2641604"/>
          <a:ext cx="516731" cy="40415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48BBB-02F5-6749-81E1-DC058F1E0BA7}">
      <dsp:nvSpPr>
        <dsp:cNvPr id="0" name=""/>
        <dsp:cNvSpPr/>
      </dsp:nvSpPr>
      <dsp:spPr>
        <a:xfrm>
          <a:off x="249785" y="3213515"/>
          <a:ext cx="984742" cy="984742"/>
        </a:xfrm>
        <a:prstGeom prst="ellips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Droughts, warmer temperatures,  flooding, sea level rise</a:t>
          </a:r>
        </a:p>
      </dsp:txBody>
      <dsp:txXfrm>
        <a:off x="393997" y="3357727"/>
        <a:ext cx="696318" cy="696318"/>
      </dsp:txXfrm>
    </dsp:sp>
    <dsp:sp modelId="{3ECD4464-7D22-AB4A-9B07-32EF3F99D105}">
      <dsp:nvSpPr>
        <dsp:cNvPr id="0" name=""/>
        <dsp:cNvSpPr/>
      </dsp:nvSpPr>
      <dsp:spPr>
        <a:xfrm rot="5400000">
          <a:off x="1602510" y="3503811"/>
          <a:ext cx="516731" cy="404150"/>
        </a:xfrm>
        <a:prstGeom prst="triangl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6BA57-94A7-FB44-A966-A75E4D60E2A0}">
      <dsp:nvSpPr>
        <dsp:cNvPr id="0" name=""/>
        <dsp:cNvSpPr/>
      </dsp:nvSpPr>
      <dsp:spPr>
        <a:xfrm>
          <a:off x="2464347" y="3213515"/>
          <a:ext cx="984742" cy="984742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Affects agriculture,  production, land use</a:t>
          </a:r>
        </a:p>
      </dsp:txBody>
      <dsp:txXfrm>
        <a:off x="2608559" y="3357727"/>
        <a:ext cx="696318" cy="696318"/>
      </dsp:txXfrm>
    </dsp:sp>
    <dsp:sp modelId="{071C24F0-A90A-304F-B701-21C122F66B20}">
      <dsp:nvSpPr>
        <dsp:cNvPr id="0" name=""/>
        <dsp:cNvSpPr/>
      </dsp:nvSpPr>
      <dsp:spPr>
        <a:xfrm>
          <a:off x="2698353" y="2495820"/>
          <a:ext cx="516731" cy="404150"/>
        </a:xfrm>
        <a:prstGeom prst="triangl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8A894-7900-0E47-B8C4-6BF7360A36A0}">
      <dsp:nvSpPr>
        <dsp:cNvPr id="0" name=""/>
        <dsp:cNvSpPr/>
      </dsp:nvSpPr>
      <dsp:spPr>
        <a:xfrm>
          <a:off x="2464347" y="1220409"/>
          <a:ext cx="984742" cy="984742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Resource scarcity, increased prices</a:t>
          </a:r>
        </a:p>
      </dsp:txBody>
      <dsp:txXfrm>
        <a:off x="2608559" y="1364621"/>
        <a:ext cx="696318" cy="696318"/>
      </dsp:txXfrm>
    </dsp:sp>
    <dsp:sp modelId="{25CCFC14-E14F-9247-A43B-473784C3D03C}">
      <dsp:nvSpPr>
        <dsp:cNvPr id="0" name=""/>
        <dsp:cNvSpPr/>
      </dsp:nvSpPr>
      <dsp:spPr>
        <a:xfrm rot="5400000">
          <a:off x="3817072" y="1510705"/>
          <a:ext cx="516731" cy="404150"/>
        </a:xfrm>
        <a:prstGeom prst="triangl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38CC9-0C14-6841-964E-67C15D07A25F}">
      <dsp:nvSpPr>
        <dsp:cNvPr id="0" name=""/>
        <dsp:cNvSpPr/>
      </dsp:nvSpPr>
      <dsp:spPr>
        <a:xfrm>
          <a:off x="4678910" y="1220409"/>
          <a:ext cx="984742" cy="984742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Impacts poorer people &amp; communities</a:t>
          </a:r>
        </a:p>
      </dsp:txBody>
      <dsp:txXfrm>
        <a:off x="4823122" y="1364621"/>
        <a:ext cx="696318" cy="696318"/>
      </dsp:txXfrm>
    </dsp:sp>
    <dsp:sp modelId="{00765F6F-6255-A34E-88DA-8DF090AC9532}">
      <dsp:nvSpPr>
        <dsp:cNvPr id="0" name=""/>
        <dsp:cNvSpPr/>
      </dsp:nvSpPr>
      <dsp:spPr>
        <a:xfrm rot="10800000">
          <a:off x="4912915" y="2518696"/>
          <a:ext cx="516731" cy="404150"/>
        </a:xfrm>
        <a:prstGeom prst="triangl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AA898-13EB-194D-B703-D124D1A820C0}">
      <dsp:nvSpPr>
        <dsp:cNvPr id="0" name=""/>
        <dsp:cNvSpPr/>
      </dsp:nvSpPr>
      <dsp:spPr>
        <a:xfrm>
          <a:off x="4678910" y="3213515"/>
          <a:ext cx="984742" cy="984742"/>
        </a:xfrm>
        <a:prstGeom prst="ellips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Undermines health and resilience</a:t>
          </a:r>
        </a:p>
      </dsp:txBody>
      <dsp:txXfrm>
        <a:off x="4823122" y="3357727"/>
        <a:ext cx="696318" cy="696318"/>
      </dsp:txXfrm>
    </dsp:sp>
    <dsp:sp modelId="{9FDBF806-A403-E54C-8986-FD5A0B3F1283}">
      <dsp:nvSpPr>
        <dsp:cNvPr id="0" name=""/>
        <dsp:cNvSpPr/>
      </dsp:nvSpPr>
      <dsp:spPr>
        <a:xfrm rot="5400000">
          <a:off x="5908726" y="3503811"/>
          <a:ext cx="516731" cy="404150"/>
        </a:xfrm>
        <a:prstGeom prst="triangl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26942-557D-A140-A0DB-86163BA8A16E}">
      <dsp:nvSpPr>
        <dsp:cNvPr id="0" name=""/>
        <dsp:cNvSpPr/>
      </dsp:nvSpPr>
      <dsp:spPr>
        <a:xfrm>
          <a:off x="6647656" y="2967699"/>
          <a:ext cx="1476374" cy="1476374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Increased likelihood of becoming displaced</a:t>
          </a:r>
        </a:p>
      </dsp:txBody>
      <dsp:txXfrm>
        <a:off x="6863866" y="3183909"/>
        <a:ext cx="1043954" cy="1043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748C02-FE94-6342-8324-12B484E8D3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DEAAC-5EC6-854F-949C-C5F9DA3A01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8C254-BFBC-7C43-BB59-4A5541FE1D0F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9FEB3-4B65-C94F-AF08-A0A0D248B6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ACEDC-3D58-CE4B-B5CE-CF477296AD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DBB5E-F091-B241-BE9C-DD4791ED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69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56E000-4D53-B043-ABF9-C2524B50E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80A46-6C04-2945-AA05-BC607ED264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9033C-4123-4B41-9FB8-93F8E2E5CC84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4ADFFA0-BFC7-DA48-84C3-5E2EFBB32D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8E91F3D-8E1A-524B-9F2E-DA9E8F1C1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E6091-A118-FD4A-ADBA-C426E63A63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6DC16-F04C-144D-AEB6-5F21E279D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266AE-A818-0A41-922D-C3A0F5A094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Introduction for facilitators: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These slides aim to facilitate a </a:t>
            </a:r>
            <a:r>
              <a:rPr lang="en-US" i="1" dirty="0"/>
              <a:t>general introduction </a:t>
            </a:r>
            <a:r>
              <a:rPr lang="en-US" dirty="0"/>
              <a:t>to the issues of displacement and climate, including: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Key concepts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Terminology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Facts and figures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Key issues on specific themes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Overall approach of the Red Cross Red Crescent</a:t>
            </a:r>
          </a:p>
          <a:p>
            <a:pPr lvl="0"/>
            <a:endParaRPr lang="en-US" dirty="0"/>
          </a:p>
          <a:p>
            <a:pPr lvl="0"/>
            <a:r>
              <a:rPr lang="en-US" i="1" dirty="0"/>
              <a:t>However, this </a:t>
            </a:r>
            <a:r>
              <a:rPr lang="en-US" i="1" dirty="0" err="1"/>
              <a:t>powerpoint</a:t>
            </a:r>
            <a:r>
              <a:rPr lang="en-US" i="1" dirty="0"/>
              <a:t> – Part 1 - contains a large selection of slides and the facilitator may need to prioritize and reduce for the intended audience and time available.</a:t>
            </a:r>
          </a:p>
          <a:p>
            <a:pPr lvl="0"/>
            <a:r>
              <a:rPr lang="en-US" i="1" dirty="0"/>
              <a:t>Two separate presentations – Part 2 and 3 - cover some aspects more in depth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Overview of topics covered:</a:t>
            </a:r>
          </a:p>
          <a:p>
            <a:pPr>
              <a:spcBef>
                <a:spcPts val="2200"/>
              </a:spcBef>
            </a:pPr>
            <a:r>
              <a:rPr lang="en-US" dirty="0"/>
              <a:t>- Understanding displacement in the context of climate change and disasters</a:t>
            </a:r>
          </a:p>
          <a:p>
            <a:pPr>
              <a:spcBef>
                <a:spcPts val="2200"/>
              </a:spcBef>
            </a:pPr>
            <a:r>
              <a:rPr lang="en-US" dirty="0"/>
              <a:t>- Triggers and drivers of displacement</a:t>
            </a:r>
          </a:p>
          <a:p>
            <a:pPr>
              <a:spcBef>
                <a:spcPts val="2200"/>
              </a:spcBef>
            </a:pPr>
            <a:r>
              <a:rPr lang="en-US" dirty="0"/>
              <a:t>- Key terms and concepts</a:t>
            </a:r>
          </a:p>
          <a:p>
            <a:pPr>
              <a:spcBef>
                <a:spcPts val="2200"/>
              </a:spcBef>
            </a:pPr>
            <a:r>
              <a:rPr lang="en-US" dirty="0"/>
              <a:t>- Needs of displaced populations</a:t>
            </a:r>
          </a:p>
          <a:p>
            <a:pPr>
              <a:spcBef>
                <a:spcPts val="2200"/>
              </a:spcBef>
            </a:pPr>
            <a:r>
              <a:rPr lang="en-US" dirty="0"/>
              <a:t>- The displacement continuum</a:t>
            </a:r>
          </a:p>
          <a:p>
            <a:pPr>
              <a:spcBef>
                <a:spcPts val="2200"/>
              </a:spcBef>
            </a:pPr>
            <a:r>
              <a:rPr lang="en-US" dirty="0"/>
              <a:t>- Phases of displacement</a:t>
            </a:r>
          </a:p>
          <a:p>
            <a:pPr>
              <a:spcBef>
                <a:spcPts val="2200"/>
              </a:spcBef>
            </a:pPr>
            <a:r>
              <a:rPr lang="en-US" dirty="0"/>
              <a:t>- Protecting the most vulnerable: gender, children, </a:t>
            </a:r>
            <a:r>
              <a:rPr lang="en-US" dirty="0" err="1"/>
              <a:t>urbanisation</a:t>
            </a:r>
            <a:endParaRPr lang="en-US" dirty="0"/>
          </a:p>
          <a:p>
            <a:pPr>
              <a:spcBef>
                <a:spcPts val="2200"/>
              </a:spcBef>
            </a:pPr>
            <a:r>
              <a:rPr lang="en-US" dirty="0"/>
              <a:t>- What are we doing: approach of the Red Cross Red Crescent</a:t>
            </a:r>
          </a:p>
          <a:p>
            <a:pPr marL="0" indent="0">
              <a:spcBef>
                <a:spcPts val="2200"/>
              </a:spcBef>
              <a:buFontTx/>
              <a:buNone/>
            </a:pPr>
            <a:endParaRPr lang="en-US" dirty="0"/>
          </a:p>
          <a:p>
            <a:pPr marL="0" indent="0">
              <a:spcBef>
                <a:spcPts val="2200"/>
              </a:spcBef>
              <a:buFontTx/>
              <a:buNone/>
            </a:pPr>
            <a:r>
              <a:rPr lang="en-US" sz="1200" b="1" dirty="0"/>
              <a:t>Speaking notes and references</a:t>
            </a:r>
            <a:endParaRPr lang="en-US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The following </a:t>
            </a:r>
            <a:r>
              <a:rPr lang="en-US" b="1" i="1" dirty="0"/>
              <a:t>Displacement and Climate Fact Sheets</a:t>
            </a:r>
            <a:r>
              <a:rPr lang="en-US" b="1" dirty="0"/>
              <a:t> </a:t>
            </a:r>
            <a:r>
              <a:rPr lang="en-US" dirty="0"/>
              <a:t>should be used as direct references and speaking notes:</a:t>
            </a:r>
          </a:p>
          <a:p>
            <a:pPr marL="457200" lvl="1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dirty="0"/>
              <a:t>#01 	A Snapshot</a:t>
            </a:r>
          </a:p>
          <a:p>
            <a:pPr marL="457200" lvl="1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dirty="0"/>
              <a:t>#02 	Key terms</a:t>
            </a:r>
          </a:p>
          <a:p>
            <a:pPr marL="457200" lvl="1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dirty="0"/>
              <a:t>#03 	The Displacement Continuum</a:t>
            </a:r>
          </a:p>
          <a:p>
            <a:pPr marL="457200" lvl="1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dirty="0"/>
              <a:t>#04 	Red Cross Red Crescent approaches to displacement and climate</a:t>
            </a:r>
          </a:p>
          <a:p>
            <a:pPr marL="457200" lvl="1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dirty="0"/>
              <a:t>#09	Gender</a:t>
            </a:r>
          </a:p>
          <a:p>
            <a:pPr marL="457200" lvl="1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dirty="0"/>
              <a:t>#10	Children</a:t>
            </a:r>
          </a:p>
          <a:p>
            <a:pPr marL="457200" lvl="1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dirty="0"/>
              <a:t>#11	Urban risks and </a:t>
            </a:r>
            <a:r>
              <a:rPr lang="en-US" dirty="0" err="1"/>
              <a:t>urbanisation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266AE-A818-0A41-922D-C3A0F5A094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7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266AE-A818-0A41-922D-C3A0F5A094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2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266AE-A818-0A41-922D-C3A0F5A094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1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C0B44-5EC0-5C4B-86B3-E7D8B9C85E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0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266AE-A818-0A41-922D-C3A0F5A094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8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266AE-A818-0A41-922D-C3A0F5A0941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266AE-A818-0A41-922D-C3A0F5A0941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8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2B2FC-6F07-4F45-99A3-FB51DB672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3A0A4-88B2-7A44-BE4A-8233D7259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7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BF197-70A1-464A-A5EB-F4688B77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044953" cy="7762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F109E-675B-8C4C-995D-67EE543B3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44953" cy="42434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7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F907-E19B-0B4F-A5DB-3AA9B3A7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10B7F-E76F-4C44-BF62-6222B8E52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C1EE-FED5-6C40-8B3F-4F3C0542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647"/>
            <a:ext cx="10080812" cy="83904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44F2-B8C5-9646-836D-1B6213B1A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D3AE3-5125-534F-84B9-471A58C7C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293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99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1DBA-54FC-634B-9943-30A6AC95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079224" cy="82391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1A1DA-6432-6D4A-8C0F-DA80DF95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177E5-6130-F844-9896-BDEC4C7B1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A70DF-D574-9E46-9ABA-1425FF3FE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582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0A77EF-F300-6147-8FC7-3344113D1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5824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3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5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25F2-32F7-D44E-BA3E-FCC23EB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D7C88-468B-104F-8A0D-44995460A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B8FD4-D577-6548-9A6E-59DEC2C80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27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BFEC05-08ED-DE49-BCE1-5076F50D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4D555-1A52-8049-AD74-A96F7E047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963BB-E527-2943-B63D-B87CA4C9EC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56" y="-4762"/>
            <a:ext cx="1338943" cy="13493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30EECFD-6CDA-E840-AB33-6ED435DD79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361" y="6521790"/>
            <a:ext cx="754639" cy="33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41FA34-1A45-4D0C-833F-3142C31E01FB}"/>
              </a:ext>
            </a:extLst>
          </p:cNvPr>
          <p:cNvSpPr txBox="1"/>
          <p:nvPr userDrawn="1"/>
        </p:nvSpPr>
        <p:spPr>
          <a:xfrm>
            <a:off x="7525572" y="6605135"/>
            <a:ext cx="44041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Climate Training Kit. Module 2g: Climate-related displacement </a:t>
            </a:r>
            <a:r>
              <a:rPr lang="en-GB" sz="9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– Part 1: overview</a:t>
            </a:r>
            <a:endParaRPr lang="en-US" sz="9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svg"/><Relationship Id="rId9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6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51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973E-6788-9547-9F52-B2E318038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0479" y="752882"/>
            <a:ext cx="6789702" cy="594785"/>
          </a:xfrm>
        </p:spPr>
        <p:txBody>
          <a:bodyPr>
            <a:noAutofit/>
          </a:bodyPr>
          <a:lstStyle/>
          <a:p>
            <a:pPr algn="l" defTabSz="457200" fontAlgn="base"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rPr>
              <a:t>Climate-related displacement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CABFE-DBC5-7D4D-A126-3B5E7FAA4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9929" y="2867266"/>
            <a:ext cx="4312141" cy="594785"/>
          </a:xfrm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rPr>
              <a:t>Part 1 – an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4C243-46AE-4857-8D5B-F5F4671267EE}"/>
              </a:ext>
            </a:extLst>
          </p:cNvPr>
          <p:cNvSpPr txBox="1"/>
          <p:nvPr/>
        </p:nvSpPr>
        <p:spPr>
          <a:xfrm>
            <a:off x="160254" y="6617614"/>
            <a:ext cx="1800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Photo: IFRC – J. Dall/Danish Red Cross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3B42757-AE98-4147-9E6B-B74D9A9B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13"/>
            <a:ext cx="10289754" cy="68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2CB00B-2C9C-5143-B233-B83DF735227A}"/>
              </a:ext>
            </a:extLst>
          </p:cNvPr>
          <p:cNvSpPr txBox="1">
            <a:spLocks/>
          </p:cNvSpPr>
          <p:nvPr/>
        </p:nvSpPr>
        <p:spPr>
          <a:xfrm>
            <a:off x="273696" y="483366"/>
            <a:ext cx="3494362" cy="16372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By 2050: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7669F0-A45E-7E47-8004-7F1977B90EEE}"/>
              </a:ext>
            </a:extLst>
          </p:cNvPr>
          <p:cNvSpPr txBox="1">
            <a:spLocks/>
          </p:cNvSpPr>
          <p:nvPr/>
        </p:nvSpPr>
        <p:spPr>
          <a:xfrm>
            <a:off x="4041754" y="1043390"/>
            <a:ext cx="5889676" cy="4930246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estimated that</a:t>
            </a:r>
          </a:p>
          <a:p>
            <a:pPr>
              <a:lnSpc>
                <a:spcPct val="110000"/>
              </a:lnSpc>
              <a:spcBef>
                <a:spcPts val="3400"/>
              </a:spcBef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</a:t>
            </a:r>
            <a:r>
              <a:rPr lang="en-A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143 million people </a:t>
            </a: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risk of internal displacement in Sub-Saharan Africa, South Asia, and Latin America due to slow-onset impacts of climate change (sea level rise, glacial retreat, desertification, and land and forest degradation); </a:t>
            </a:r>
          </a:p>
          <a:p>
            <a:pPr>
              <a:lnSpc>
                <a:spcPct val="110000"/>
              </a:lnSpc>
              <a:spcBef>
                <a:spcPts val="3400"/>
              </a:spcBef>
            </a:pPr>
            <a:r>
              <a:rPr lang="en-A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weather events </a:t>
            </a: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continue to grow in frequency and intensity, driving millions more from their places of residence, in some cases across borders; and </a:t>
            </a:r>
          </a:p>
          <a:p>
            <a:pPr>
              <a:lnSpc>
                <a:spcPct val="110000"/>
              </a:lnSpc>
              <a:spcBef>
                <a:spcPts val="3400"/>
              </a:spcBef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floods, droughts, famines and hurricanes, could push the total number of permanently displaced people as high as </a:t>
            </a:r>
            <a:r>
              <a:rPr lang="en-A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 million people</a:t>
            </a: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41426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ECB5-1A42-5744-8BF4-7B2CD637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056" y="1049337"/>
            <a:ext cx="8183770" cy="776288"/>
          </a:xfrm>
        </p:spPr>
        <p:txBody>
          <a:bodyPr>
            <a:normAutofit/>
          </a:bodyPr>
          <a:lstStyle/>
          <a:p>
            <a:r>
              <a:rPr lang="en-US" b="1" dirty="0"/>
              <a:t>Triggers</a:t>
            </a:r>
            <a:r>
              <a:rPr lang="en-US" dirty="0"/>
              <a:t> for 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1D416-60DE-4F46-A1FA-8D514805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030" y="2024408"/>
            <a:ext cx="6669709" cy="4243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are </a:t>
            </a:r>
            <a:r>
              <a:rPr lang="en-US" b="1" dirty="0"/>
              <a:t>direct/immediate </a:t>
            </a:r>
            <a:r>
              <a:rPr lang="en-US" dirty="0"/>
              <a:t>causes that force people to flee, such as:</a:t>
            </a:r>
          </a:p>
          <a:p>
            <a:pPr marL="0" indent="0">
              <a:buNone/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Climate-related disasters</a:t>
            </a:r>
          </a:p>
          <a:p>
            <a:pPr>
              <a:spcAft>
                <a:spcPts val="1200"/>
              </a:spcAft>
            </a:pPr>
            <a:r>
              <a:rPr lang="en-US" dirty="0"/>
              <a:t>Slow onset events resulting from climate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4B3E2-57E0-5A4A-8F80-C296D505C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7594"/>
            <a:ext cx="2331830" cy="21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1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ECB5-1A42-5744-8BF4-7B2CD637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745" y="550966"/>
            <a:ext cx="8183770" cy="776288"/>
          </a:xfrm>
        </p:spPr>
        <p:txBody>
          <a:bodyPr>
            <a:normAutofit/>
          </a:bodyPr>
          <a:lstStyle/>
          <a:p>
            <a:r>
              <a:rPr lang="en-US" sz="3200" dirty="0"/>
              <a:t>Climate change as a </a:t>
            </a:r>
            <a:r>
              <a:rPr lang="en-US" sz="3200" b="1" dirty="0"/>
              <a:t>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1D416-60DE-4F46-A1FA-8D514805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1733998"/>
            <a:ext cx="9919251" cy="45338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b="1" dirty="0"/>
              <a:t>Climate-related disasters: </a:t>
            </a:r>
            <a:r>
              <a:rPr lang="en-US" dirty="0"/>
              <a:t>Increasing extreme weather events  such as floods, storms, wildfires, extreme winder conditions, landslides.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b="1" dirty="0"/>
              <a:t>Slow onset events</a:t>
            </a:r>
            <a:r>
              <a:rPr lang="en-US" dirty="0"/>
              <a:t>: Longer term changes such as rising sea levels, coastal erosion, soil and groundwater salinity, desertification.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4B3E2-57E0-5A4A-8F80-C296D505C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7594"/>
            <a:ext cx="1258545" cy="11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Earth globe Asia and Australia">
            <a:extLst>
              <a:ext uri="{FF2B5EF4-FFF2-40B4-BE49-F238E27FC236}">
                <a16:creationId xmlns:a16="http://schemas.microsoft.com/office/drawing/2014/main" id="{374B2B9A-CE9D-5944-948C-A3340884D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  <p:sp>
        <p:nvSpPr>
          <p:cNvPr id="11" name="Round Diagonal Corner of Rectangle 10">
            <a:extLst>
              <a:ext uri="{FF2B5EF4-FFF2-40B4-BE49-F238E27FC236}">
                <a16:creationId xmlns:a16="http://schemas.microsoft.com/office/drawing/2014/main" id="{D4C29806-5759-AC4D-9626-943AFEBADFA5}"/>
              </a:ext>
            </a:extLst>
          </p:cNvPr>
          <p:cNvSpPr/>
          <p:nvPr/>
        </p:nvSpPr>
        <p:spPr>
          <a:xfrm>
            <a:off x="1009226" y="4442527"/>
            <a:ext cx="2301240" cy="1095205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Extreme floods and storms in Philippines, India and Bangladesh</a:t>
            </a:r>
          </a:p>
        </p:txBody>
      </p:sp>
      <p:sp>
        <p:nvSpPr>
          <p:cNvPr id="17" name="Round Diagonal Corner of Rectangle 16">
            <a:extLst>
              <a:ext uri="{FF2B5EF4-FFF2-40B4-BE49-F238E27FC236}">
                <a16:creationId xmlns:a16="http://schemas.microsoft.com/office/drawing/2014/main" id="{3BB661E0-9534-8B48-A94A-A5CD61D5572D}"/>
              </a:ext>
            </a:extLst>
          </p:cNvPr>
          <p:cNvSpPr/>
          <p:nvPr/>
        </p:nvSpPr>
        <p:spPr>
          <a:xfrm>
            <a:off x="3681190" y="177753"/>
            <a:ext cx="1970116" cy="775855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/>
              <a:t>Loss of livelihoods in Sahel</a:t>
            </a:r>
          </a:p>
        </p:txBody>
      </p:sp>
      <p:sp>
        <p:nvSpPr>
          <p:cNvPr id="19" name="Round Diagonal Corner of Rectangle 18">
            <a:extLst>
              <a:ext uri="{FF2B5EF4-FFF2-40B4-BE49-F238E27FC236}">
                <a16:creationId xmlns:a16="http://schemas.microsoft.com/office/drawing/2014/main" id="{E5286A56-0559-A54A-8113-BDD48DA20109}"/>
              </a:ext>
            </a:extLst>
          </p:cNvPr>
          <p:cNvSpPr/>
          <p:nvPr/>
        </p:nvSpPr>
        <p:spPr>
          <a:xfrm>
            <a:off x="829006" y="1999655"/>
            <a:ext cx="2090651" cy="85067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Drought and conflict in Afghanistan</a:t>
            </a:r>
          </a:p>
        </p:txBody>
      </p:sp>
      <p:sp>
        <p:nvSpPr>
          <p:cNvPr id="21" name="Round Diagonal Corner of Rectangle 20">
            <a:extLst>
              <a:ext uri="{FF2B5EF4-FFF2-40B4-BE49-F238E27FC236}">
                <a16:creationId xmlns:a16="http://schemas.microsoft.com/office/drawing/2014/main" id="{02FF30A6-1BB9-894A-9715-AF2626888C76}"/>
              </a:ext>
            </a:extLst>
          </p:cNvPr>
          <p:cNvSpPr/>
          <p:nvPr/>
        </p:nvSpPr>
        <p:spPr>
          <a:xfrm>
            <a:off x="8233756" y="938775"/>
            <a:ext cx="1787236" cy="656705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/>
              <a:t>Dzuds in Mongolia</a:t>
            </a:r>
          </a:p>
        </p:txBody>
      </p:sp>
      <p:sp>
        <p:nvSpPr>
          <p:cNvPr id="23" name="Round Diagonal Corner of Rectangle 22">
            <a:extLst>
              <a:ext uri="{FF2B5EF4-FFF2-40B4-BE49-F238E27FC236}">
                <a16:creationId xmlns:a16="http://schemas.microsoft.com/office/drawing/2014/main" id="{56983AF2-AA83-114E-910A-A3FC7311591F}"/>
              </a:ext>
            </a:extLst>
          </p:cNvPr>
          <p:cNvSpPr/>
          <p:nvPr/>
        </p:nvSpPr>
        <p:spPr>
          <a:xfrm>
            <a:off x="8541514" y="4321175"/>
            <a:ext cx="1787236" cy="656705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/>
              <a:t>Sea level rise in the Pacific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62AC14-9B30-FA4F-ACF1-459D4A5AA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" y="3144978"/>
            <a:ext cx="992713" cy="1002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A4EBE-B2B9-134B-95BC-D4A478688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49" y="247834"/>
            <a:ext cx="787206" cy="791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58645-7BC5-494D-BA47-09D4B39D8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86" y="2197882"/>
            <a:ext cx="950553" cy="947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5E6414-8161-BD40-8789-4E5DB930B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30" y="526500"/>
            <a:ext cx="892821" cy="892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CC587-D8F1-3A48-B3CA-110C8F5873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07" y="5448336"/>
            <a:ext cx="938341" cy="941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C1962-C025-6E41-A0C5-74CAB6E125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49" y="5448336"/>
            <a:ext cx="984250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54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ECB5-1A42-5744-8BF4-7B2CD637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030" y="914400"/>
            <a:ext cx="7713123" cy="776288"/>
          </a:xfrm>
        </p:spPr>
        <p:txBody>
          <a:bodyPr>
            <a:normAutofit/>
          </a:bodyPr>
          <a:lstStyle/>
          <a:p>
            <a:r>
              <a:rPr lang="en-US" b="1" dirty="0"/>
              <a:t>Drivers</a:t>
            </a:r>
            <a:r>
              <a:rPr lang="en-US" dirty="0"/>
              <a:t> of 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1D416-60DE-4F46-A1FA-8D514805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030" y="1825625"/>
            <a:ext cx="6669709" cy="42434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/>
              <a:t>These are factors which indirectly increase the likelihood of displacement by contributing to the undermining of </a:t>
            </a:r>
            <a:r>
              <a:rPr lang="en-US" sz="2200" b="1" dirty="0"/>
              <a:t>resilience.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2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/>
              <a:t> </a:t>
            </a:r>
            <a:r>
              <a:rPr lang="en-US" sz="2000" dirty="0"/>
              <a:t>Eg. the adverse impacts of climate change may reduce capacities of some individuals/communities to cope with a disaster, epidemic, armed conflict, financial down-turn, political upheaval or other crisis. This may contribute to them becoming displaced.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E1A5E-9AD8-3C4F-9BA2-056FE32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3" y="477078"/>
            <a:ext cx="2759622" cy="20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0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DA08-B91C-AF40-9495-75E9F8D5E014}"/>
              </a:ext>
            </a:extLst>
          </p:cNvPr>
          <p:cNvSpPr txBox="1">
            <a:spLocks/>
          </p:cNvSpPr>
          <p:nvPr/>
        </p:nvSpPr>
        <p:spPr>
          <a:xfrm>
            <a:off x="2239438" y="865223"/>
            <a:ext cx="7713123" cy="77628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Examples of drivers </a:t>
            </a:r>
            <a:r>
              <a:rPr lang="en-US" sz="2800" dirty="0"/>
              <a:t>(not all climate-related)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84352-61F8-A240-ACF9-4A5C00DC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5" y="694661"/>
            <a:ext cx="1506077" cy="1117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6D192-AA95-D143-9804-4A7C3788B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89" y="1982635"/>
            <a:ext cx="3785640" cy="4095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93F6B-4BCF-9942-AB1E-A0F0C52DE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81" y="1982634"/>
            <a:ext cx="4544767" cy="4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2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ECB5-1A42-5744-8BF4-7B2CD637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745" y="550966"/>
            <a:ext cx="8183770" cy="776288"/>
          </a:xfrm>
        </p:spPr>
        <p:txBody>
          <a:bodyPr>
            <a:normAutofit/>
          </a:bodyPr>
          <a:lstStyle/>
          <a:p>
            <a:r>
              <a:rPr lang="en-US" sz="3200" dirty="0"/>
              <a:t>Climate change as a </a:t>
            </a:r>
            <a:r>
              <a:rPr lang="en-US" sz="3200" b="1" dirty="0"/>
              <a:t>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1D416-60DE-4F46-A1FA-8D514805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61" y="1405260"/>
            <a:ext cx="4324508" cy="424739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Acute food insecurity and malnutrition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Reducing resources for people in poverty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Increasing urbanisation and associated risks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Negative impacts on health and livelihoods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Vulnerable people most at risk: women, children, people with disabilities, marginalized groups.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D7FEB-A081-8241-A3FA-6E6E6D43E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5" y="511963"/>
            <a:ext cx="1151440" cy="85429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5802270-5C44-9C4E-8D49-AD1359C34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20" y="1640623"/>
            <a:ext cx="5478163" cy="45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0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B5BE-3AD9-5946-8AF7-EB54CEC6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025"/>
            <a:ext cx="9258748" cy="59167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What’s in a name?</a:t>
            </a:r>
            <a:br>
              <a:rPr lang="en-US" sz="4000" dirty="0"/>
            </a:br>
            <a:r>
              <a:rPr lang="en-US" sz="2700" dirty="0"/>
              <a:t>Commonly used terms</a:t>
            </a:r>
            <a:endParaRPr lang="en-US" sz="40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D7DB3FC-591F-444A-A45B-BE721FECB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" cy="1219200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BEF832B-8A00-C945-85C2-AC07656361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7004860"/>
              </p:ext>
            </p:extLst>
          </p:nvPr>
        </p:nvGraphicFramePr>
        <p:xfrm>
          <a:off x="1400287" y="1751076"/>
          <a:ext cx="8423236" cy="3065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5FC3317D-2FFD-324A-BB04-DDFE6C7309E1}"/>
              </a:ext>
            </a:extLst>
          </p:cNvPr>
          <p:cNvGrpSpPr/>
          <p:nvPr/>
        </p:nvGrpSpPr>
        <p:grpSpPr>
          <a:xfrm>
            <a:off x="1977755" y="5082341"/>
            <a:ext cx="2054149" cy="1293633"/>
            <a:chOff x="5088229" y="2894979"/>
            <a:chExt cx="1153618" cy="727288"/>
          </a:xfrm>
        </p:grpSpPr>
        <p:pic>
          <p:nvPicPr>
            <p:cNvPr id="26" name="Graphic 25" descr="No sign">
              <a:extLst>
                <a:ext uri="{FF2B5EF4-FFF2-40B4-BE49-F238E27FC236}">
                  <a16:creationId xmlns:a16="http://schemas.microsoft.com/office/drawing/2014/main" id="{A79AEE07-2CA5-244B-B4E5-EDE1FF5A4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88229" y="2894979"/>
              <a:ext cx="727288" cy="72728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4D02DD-3EF3-EE46-B28E-F42540D586D3}"/>
                </a:ext>
              </a:extLst>
            </p:cNvPr>
            <p:cNvSpPr txBox="1"/>
            <p:nvPr/>
          </p:nvSpPr>
          <p:spPr>
            <a:xfrm rot="20788416">
              <a:off x="5089272" y="3122942"/>
              <a:ext cx="1152575" cy="199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Climate Refugee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EA4474-24E2-CD4B-9665-A34D3E504237}"/>
              </a:ext>
            </a:extLst>
          </p:cNvPr>
          <p:cNvSpPr/>
          <p:nvPr/>
        </p:nvSpPr>
        <p:spPr>
          <a:xfrm>
            <a:off x="4450274" y="5181495"/>
            <a:ext cx="5185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“Climate refugee” is </a:t>
            </a:r>
            <a:r>
              <a:rPr lang="en-US" sz="1400" b="1" dirty="0"/>
              <a:t>not</a:t>
            </a:r>
            <a:r>
              <a:rPr lang="en-US" sz="1400" dirty="0"/>
              <a:t> an internationally accepted term, because it can easily be confused with the term "refugee" which has a specific meaning within the 1951 Refugee Convention.</a:t>
            </a:r>
          </a:p>
        </p:txBody>
      </p:sp>
    </p:spTree>
    <p:extLst>
      <p:ext uri="{BB962C8B-B14F-4D97-AF65-F5344CB8AC3E}">
        <p14:creationId xmlns:p14="http://schemas.microsoft.com/office/powerpoint/2010/main" val="3944644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7CA7E-E473-E740-A68F-FCEB1A4B7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8" y="79242"/>
            <a:ext cx="8098971" cy="66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9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0B04-EA37-8B44-ABC2-CBDBE6A0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216131"/>
            <a:ext cx="10044953" cy="776288"/>
          </a:xfrm>
        </p:spPr>
        <p:txBody>
          <a:bodyPr/>
          <a:lstStyle/>
          <a:p>
            <a:r>
              <a:rPr lang="en-US" dirty="0"/>
              <a:t>Needs of displaced populations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6934-BBAD-7444-A943-A05AC9673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8560" y="1307259"/>
            <a:ext cx="7098091" cy="497162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Displaced people may have the same immediate needs as </a:t>
            </a:r>
            <a:r>
              <a:rPr lang="en-US" b="1" dirty="0"/>
              <a:t>others affected by disaster or crisis </a:t>
            </a:r>
            <a:r>
              <a:rPr lang="en-US" dirty="0"/>
              <a:t>such as: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food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clean water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sanitation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shelter / housing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health services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psychological support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financial support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However in other respects their needs may be different, due to the specific impacts of displacement and climate change.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EB0F-3C52-DF44-B342-1307183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9" y="2063615"/>
            <a:ext cx="3064546" cy="30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6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1728-9ABD-1E4F-A556-8A91A05C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394" y="1153185"/>
            <a:ext cx="10080812" cy="839041"/>
          </a:xfrm>
        </p:spPr>
        <p:txBody>
          <a:bodyPr/>
          <a:lstStyle/>
          <a:p>
            <a:r>
              <a:rPr lang="en-US" dirty="0"/>
              <a:t>Overview of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B26D-DA71-B44B-8185-B9E90E20B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8080"/>
            <a:ext cx="1031087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Understanding displacement in the context of climate change and disasters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Triggers and drivers of displacement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Key terms and concepts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Needs of displaced populations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The displacement continuum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Phases of displacement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Protecting the most vulnerable: gender, children, urbanisation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What are we doing: approach of the Red Cross Red Crescent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C43A4-648B-424F-9B13-3DBE7E7E1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9" y="-49831"/>
            <a:ext cx="1620982" cy="16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26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4AB2-094C-BE4B-BD40-FDC1C635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96" y="235123"/>
            <a:ext cx="10452547" cy="77628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Displacement experiences can vary according to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53A989C-22D9-7D4A-9810-D7558940E1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993365"/>
              </p:ext>
            </p:extLst>
          </p:nvPr>
        </p:nvGraphicFramePr>
        <p:xfrm>
          <a:off x="966992" y="902546"/>
          <a:ext cx="92765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C8B1634-731E-F443-B3F9-E72B7144C595}"/>
              </a:ext>
            </a:extLst>
          </p:cNvPr>
          <p:cNvSpPr txBox="1"/>
          <p:nvPr/>
        </p:nvSpPr>
        <p:spPr>
          <a:xfrm>
            <a:off x="2173045" y="2162287"/>
            <a:ext cx="138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18701-3584-154E-BD43-A00C86CA132C}"/>
              </a:ext>
            </a:extLst>
          </p:cNvPr>
          <p:cNvSpPr txBox="1"/>
          <p:nvPr/>
        </p:nvSpPr>
        <p:spPr>
          <a:xfrm>
            <a:off x="2173045" y="4057084"/>
            <a:ext cx="138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AFAF42-24C9-6844-93A0-A45542DA0CDA}"/>
              </a:ext>
            </a:extLst>
          </p:cNvPr>
          <p:cNvSpPr txBox="1"/>
          <p:nvPr/>
        </p:nvSpPr>
        <p:spPr>
          <a:xfrm>
            <a:off x="2173045" y="5951881"/>
            <a:ext cx="138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342644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156A171-F8C0-314A-959B-10629D73F27D}"/>
              </a:ext>
            </a:extLst>
          </p:cNvPr>
          <p:cNvSpPr/>
          <p:nvPr/>
        </p:nvSpPr>
        <p:spPr>
          <a:xfrm>
            <a:off x="7059892" y="1718634"/>
            <a:ext cx="3331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Every individual will have their own unique journey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C2C74-D420-5746-B255-72956C152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7084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1E77AC0-2015-0348-9899-4BD249DD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538" y="859317"/>
            <a:ext cx="5579448" cy="923330"/>
          </a:xfrm>
        </p:spPr>
        <p:txBody>
          <a:bodyPr>
            <a:normAutofit fontScale="90000"/>
          </a:bodyPr>
          <a:lstStyle/>
          <a:p>
            <a:r>
              <a:rPr lang="en-US" dirty="0"/>
              <a:t>The displacement continuum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36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FD8695-ECF0-6540-BD43-39466338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" y="163416"/>
            <a:ext cx="4594572" cy="6338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11DB45-4307-5F41-B2DE-1A7735B0E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45" y="167520"/>
            <a:ext cx="4594572" cy="63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E611-B003-5542-99D3-92FD2D510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Protecting the most vulnerable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CCD1D-2839-7740-B2A1-A4060F89C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the context of climate displacement</a:t>
            </a:r>
          </a:p>
        </p:txBody>
      </p:sp>
    </p:spTree>
    <p:extLst>
      <p:ext uri="{BB962C8B-B14F-4D97-AF65-F5344CB8AC3E}">
        <p14:creationId xmlns:p14="http://schemas.microsoft.com/office/powerpoint/2010/main" val="323273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009D-D2BA-7244-841E-9E2C563A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29" y="211476"/>
            <a:ext cx="10044953" cy="776288"/>
          </a:xfrm>
        </p:spPr>
        <p:txBody>
          <a:bodyPr>
            <a:noAutofit/>
          </a:bodyPr>
          <a:lstStyle/>
          <a:p>
            <a:r>
              <a:rPr lang="en-US" sz="3600" dirty="0"/>
              <a:t>Climate change can exacerbate inequality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F29611A-B7A6-C944-A17C-241E276CC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474102"/>
              </p:ext>
            </p:extLst>
          </p:nvPr>
        </p:nvGraphicFramePr>
        <p:xfrm>
          <a:off x="1036781" y="8590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C1CE72-C6FB-5147-864E-C51CE07D0774}"/>
              </a:ext>
            </a:extLst>
          </p:cNvPr>
          <p:cNvCxnSpPr>
            <a:cxnSpLocks/>
          </p:cNvCxnSpPr>
          <p:nvPr/>
        </p:nvCxnSpPr>
        <p:spPr>
          <a:xfrm flipH="1">
            <a:off x="6707771" y="2425116"/>
            <a:ext cx="1709065" cy="210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BB5BD8-AA15-F54E-9460-10A8355447A2}"/>
              </a:ext>
            </a:extLst>
          </p:cNvPr>
          <p:cNvSpPr txBox="1"/>
          <p:nvPr/>
        </p:nvSpPr>
        <p:spPr>
          <a:xfrm>
            <a:off x="8589777" y="2520193"/>
            <a:ext cx="2019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Vulnerable and marginalized groups are disproportionately impacted by the adverse impacts of climate change.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73462F-31AC-534D-8C18-79F16E770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78" y="1309807"/>
            <a:ext cx="1120396" cy="112582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0A664F-DBCB-6740-BD28-F493A6AE0063}"/>
              </a:ext>
            </a:extLst>
          </p:cNvPr>
          <p:cNvCxnSpPr>
            <a:cxnSpLocks/>
          </p:cNvCxnSpPr>
          <p:nvPr/>
        </p:nvCxnSpPr>
        <p:spPr>
          <a:xfrm flipH="1">
            <a:off x="6661252" y="2435629"/>
            <a:ext cx="1788833" cy="19451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CE61B6-EC34-8243-9C92-DCD3802EDEF2}"/>
              </a:ext>
            </a:extLst>
          </p:cNvPr>
          <p:cNvCxnSpPr>
            <a:cxnSpLocks/>
          </p:cNvCxnSpPr>
          <p:nvPr/>
        </p:nvCxnSpPr>
        <p:spPr>
          <a:xfrm>
            <a:off x="8446129" y="2446142"/>
            <a:ext cx="0" cy="13610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819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18E2-6E91-AF4D-B69E-C0C474BB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400750"/>
            <a:ext cx="10044953" cy="776288"/>
          </a:xfrm>
        </p:spPr>
        <p:txBody>
          <a:bodyPr>
            <a:noAutofit/>
          </a:bodyPr>
          <a:lstStyle/>
          <a:p>
            <a:r>
              <a:rPr lang="en-US" sz="3200" dirty="0"/>
              <a:t>Displacement also has disproportionate impacts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D16EE-1B65-DB4D-86EE-2A09DB50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65" y="1542564"/>
            <a:ext cx="1120396" cy="112582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9A1A6F-51C8-0A41-9478-31AFEB50A519}"/>
              </a:ext>
            </a:extLst>
          </p:cNvPr>
          <p:cNvGrpSpPr/>
          <p:nvPr/>
        </p:nvGrpSpPr>
        <p:grpSpPr>
          <a:xfrm>
            <a:off x="1732261" y="3355831"/>
            <a:ext cx="1476374" cy="1476374"/>
            <a:chOff x="6647656" y="2967699"/>
            <a:chExt cx="1476374" cy="1476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6A754B-87B4-CF42-BD64-F9A044FA802C}"/>
                </a:ext>
              </a:extLst>
            </p:cNvPr>
            <p:cNvSpPr/>
            <p:nvPr/>
          </p:nvSpPr>
          <p:spPr>
            <a:xfrm>
              <a:off x="6647656" y="2967699"/>
              <a:ext cx="1476374" cy="147637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6547CDEB-CC56-6A4D-9FB5-DA06AF25BCF2}"/>
                </a:ext>
              </a:extLst>
            </p:cNvPr>
            <p:cNvSpPr txBox="1"/>
            <p:nvPr/>
          </p:nvSpPr>
          <p:spPr>
            <a:xfrm>
              <a:off x="6863866" y="3183909"/>
              <a:ext cx="1043954" cy="10439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500" kern="1200" dirty="0"/>
                <a:t>Increased likelihood of becoming displaced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1758B7-DE25-A345-AEAA-69E7B9D17614}"/>
              </a:ext>
            </a:extLst>
          </p:cNvPr>
          <p:cNvGrpSpPr/>
          <p:nvPr/>
        </p:nvGrpSpPr>
        <p:grpSpPr>
          <a:xfrm>
            <a:off x="7438765" y="3222906"/>
            <a:ext cx="1476374" cy="1476374"/>
            <a:chOff x="6647656" y="2967699"/>
            <a:chExt cx="1476374" cy="147637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82CCF3-6BE3-A349-8187-018B23D82316}"/>
                </a:ext>
              </a:extLst>
            </p:cNvPr>
            <p:cNvSpPr/>
            <p:nvPr/>
          </p:nvSpPr>
          <p:spPr>
            <a:xfrm>
              <a:off x="6647656" y="2967699"/>
              <a:ext cx="1476374" cy="1476374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EBB36606-ABBE-3440-98F2-73E756590918}"/>
                </a:ext>
              </a:extLst>
            </p:cNvPr>
            <p:cNvSpPr txBox="1"/>
            <p:nvPr/>
          </p:nvSpPr>
          <p:spPr>
            <a:xfrm>
              <a:off x="6863866" y="3183909"/>
              <a:ext cx="1043954" cy="10439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500" kern="1200" dirty="0"/>
                <a:t>Increased impacts when displaced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A1DCF3-8DE9-584B-9620-128F51111E72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057899" y="2668386"/>
            <a:ext cx="2315764" cy="972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41A99E-B849-BA4D-BA94-3E77000DA87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373663" y="2668386"/>
            <a:ext cx="2207544" cy="89777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251EC-48E9-C246-AB2D-06C5F16970F6}"/>
              </a:ext>
            </a:extLst>
          </p:cNvPr>
          <p:cNvSpPr/>
          <p:nvPr/>
        </p:nvSpPr>
        <p:spPr>
          <a:xfrm>
            <a:off x="5650929" y="469198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/>
              <a:t>For example 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women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children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the elderly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minority groups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those living with disabilities or serious health conditions</a:t>
            </a:r>
          </a:p>
        </p:txBody>
      </p:sp>
    </p:spTree>
    <p:extLst>
      <p:ext uri="{BB962C8B-B14F-4D97-AF65-F5344CB8AC3E}">
        <p14:creationId xmlns:p14="http://schemas.microsoft.com/office/powerpoint/2010/main" val="1728021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8F85F-690A-0945-A1FD-2ED20A15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areas: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3C53-F802-0F46-BF00-679F776A9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63220-AAD3-9549-9F07-7B7A1A0A8313}"/>
              </a:ext>
            </a:extLst>
          </p:cNvPr>
          <p:cNvSpPr/>
          <p:nvPr/>
        </p:nvSpPr>
        <p:spPr>
          <a:xfrm>
            <a:off x="3028016" y="2683770"/>
            <a:ext cx="20221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Gender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90B2E9-5D0E-2341-8E3D-BA7714339273}"/>
              </a:ext>
            </a:extLst>
          </p:cNvPr>
          <p:cNvSpPr/>
          <p:nvPr/>
        </p:nvSpPr>
        <p:spPr>
          <a:xfrm>
            <a:off x="8449108" y="2683770"/>
            <a:ext cx="1928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Children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B5BE45-106E-BF48-8871-C4A48BEB9831}"/>
              </a:ext>
            </a:extLst>
          </p:cNvPr>
          <p:cNvSpPr/>
          <p:nvPr/>
        </p:nvSpPr>
        <p:spPr>
          <a:xfrm>
            <a:off x="5606086" y="5593048"/>
            <a:ext cx="25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Urbanisation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941AB-2595-184E-9239-358595A7A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62" y="4249801"/>
            <a:ext cx="1752724" cy="198957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F7E9D0-6200-E446-8635-D6C5FFE9E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67" y="2029335"/>
            <a:ext cx="1911979" cy="1918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0A069-8580-CD4E-8A72-B651AFC79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6" y="2078698"/>
            <a:ext cx="1912888" cy="19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4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74B3-0D1E-D541-A3BF-DB8D1D37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3" y="421967"/>
            <a:ext cx="10044953" cy="776288"/>
          </a:xfrm>
        </p:spPr>
        <p:txBody>
          <a:bodyPr/>
          <a:lstStyle/>
          <a:p>
            <a:r>
              <a:rPr lang="en-US" dirty="0"/>
              <a:t>Gender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36CC6D-A967-3444-9136-DC83ED69D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3" y="1846739"/>
            <a:ext cx="3265640" cy="1143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35D2E-22C8-5A49-BEB8-1C8F5FACB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58" y="3756211"/>
            <a:ext cx="2790388" cy="19992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F7BC9E-9DC7-7845-A08E-BD2F0D5E8AB6}"/>
              </a:ext>
            </a:extLst>
          </p:cNvPr>
          <p:cNvSpPr/>
          <p:nvPr/>
        </p:nvSpPr>
        <p:spPr>
          <a:xfrm>
            <a:off x="574157" y="3770263"/>
            <a:ext cx="6724997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Disaster displacement and climate change can: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specific vulnerabilities based on gender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exacerbate inequality, increase sexual and gender-based violence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prevent access to essential services and livelihoods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D72EF2-D6E1-B24A-A97C-5251218F42D8}"/>
              </a:ext>
            </a:extLst>
          </p:cNvPr>
          <p:cNvSpPr/>
          <p:nvPr/>
        </p:nvSpPr>
        <p:spPr>
          <a:xfrm>
            <a:off x="4527996" y="17896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Recognising and responding to gender differences is essential for improving resilience to climate change, minimising the risk and impact of displacement and ensuring faster recovery. </a:t>
            </a:r>
          </a:p>
        </p:txBody>
      </p:sp>
    </p:spTree>
    <p:extLst>
      <p:ext uri="{BB962C8B-B14F-4D97-AF65-F5344CB8AC3E}">
        <p14:creationId xmlns:p14="http://schemas.microsoft.com/office/powerpoint/2010/main" val="2056229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9D20CD-AAFD-1645-A733-6D427BB5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95" y="216131"/>
            <a:ext cx="10044953" cy="776288"/>
          </a:xfrm>
        </p:spPr>
        <p:txBody>
          <a:bodyPr>
            <a:normAutofit/>
          </a:bodyPr>
          <a:lstStyle/>
          <a:p>
            <a:r>
              <a:rPr lang="en-US" sz="3600" dirty="0"/>
              <a:t>Risks for women and girls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BEE685-B883-304A-AE0C-CF4279305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3" y="2042321"/>
            <a:ext cx="723496" cy="958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F058A1-F5EA-A242-AB10-A93A4D0EE2C1}"/>
              </a:ext>
            </a:extLst>
          </p:cNvPr>
          <p:cNvSpPr txBox="1"/>
          <p:nvPr/>
        </p:nvSpPr>
        <p:spPr>
          <a:xfrm>
            <a:off x="1753986" y="2194592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and health at greater risk, including increased sexual and gender-based violence.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4ED40D-24F9-2449-BAB8-FF3927F91585}"/>
              </a:ext>
            </a:extLst>
          </p:cNvPr>
          <p:cNvSpPr txBox="1"/>
          <p:nvPr/>
        </p:nvSpPr>
        <p:spPr>
          <a:xfrm>
            <a:off x="9809018" y="-590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D3E81A-5F24-C445-84EA-3A0B19A1DFDD}"/>
              </a:ext>
            </a:extLst>
          </p:cNvPr>
          <p:cNvSpPr txBox="1"/>
          <p:nvPr/>
        </p:nvSpPr>
        <p:spPr>
          <a:xfrm>
            <a:off x="1870776" y="3873558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 of livelihoods and greater risk of exploitation due to poverty.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DFA58-D043-8E46-B48E-34CA31D31540}"/>
              </a:ext>
            </a:extLst>
          </p:cNvPr>
          <p:cNvSpPr txBox="1"/>
          <p:nvPr/>
        </p:nvSpPr>
        <p:spPr>
          <a:xfrm>
            <a:off x="7437119" y="1777041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Lack of safety during evacuations and in emergency shelter.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C41EC5-A3E4-5740-9318-7BF35357E0B0}"/>
              </a:ext>
            </a:extLst>
          </p:cNvPr>
          <p:cNvSpPr txBox="1"/>
          <p:nvPr/>
        </p:nvSpPr>
        <p:spPr>
          <a:xfrm>
            <a:off x="638694" y="881660"/>
            <a:ext cx="8520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when </a:t>
            </a:r>
            <a:r>
              <a:rPr lang="en-US" sz="2000" u="sng" dirty="0"/>
              <a:t>experiencing displacement</a:t>
            </a:r>
            <a:r>
              <a:rPr lang="en-US" sz="2000" dirty="0"/>
              <a:t> as a result of climate-related disasters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016A3-9D94-D84C-A63D-B58F6DB8164D}"/>
              </a:ext>
            </a:extLst>
          </p:cNvPr>
          <p:cNvSpPr txBox="1"/>
          <p:nvPr/>
        </p:nvSpPr>
        <p:spPr>
          <a:xfrm>
            <a:off x="7320329" y="3411893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Unequal access to housing assistance, compensation and property rights.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4B133A-B7EC-9C47-BB26-33A4A618853B}"/>
              </a:ext>
            </a:extLst>
          </p:cNvPr>
          <p:cNvSpPr txBox="1"/>
          <p:nvPr/>
        </p:nvSpPr>
        <p:spPr>
          <a:xfrm>
            <a:off x="7437120" y="5008770"/>
            <a:ext cx="3000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likely to face barriers accessing education, which creates longer term negative outcomes.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FE857-F44F-534F-BA3D-307E31E04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8" y="3688198"/>
            <a:ext cx="1401914" cy="923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1B4D7-410C-6440-B354-2E86A4E8B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87" y="1741483"/>
            <a:ext cx="1267342" cy="906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212FA-B22C-0846-A7F6-8658F39AD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43" y="3353279"/>
            <a:ext cx="1051442" cy="1065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AA822-0A56-E241-999A-D9C3158FD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83893"/>
            <a:ext cx="1224329" cy="12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81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9D20CD-AAFD-1645-A733-6D427BB5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95" y="216131"/>
            <a:ext cx="10044953" cy="776288"/>
          </a:xfrm>
        </p:spPr>
        <p:txBody>
          <a:bodyPr>
            <a:normAutofit/>
          </a:bodyPr>
          <a:lstStyle/>
          <a:p>
            <a:r>
              <a:rPr lang="en-US" sz="3600" dirty="0"/>
              <a:t>Risks for women and girls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1A037B-31DD-C347-9108-46B17771E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5" y="1625254"/>
            <a:ext cx="1007306" cy="727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BEE685-B883-304A-AE0C-CF4279305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2" y="2970555"/>
            <a:ext cx="723496" cy="9582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40D74-ABCF-3A48-96E3-BC217E660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5" y="4499368"/>
            <a:ext cx="980844" cy="1126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F60392-D58C-AB4E-90CA-67EF8CEFC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45" y="1734935"/>
            <a:ext cx="895435" cy="958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ED4A8F-F390-7E4A-8DCC-8C0CED76B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44" y="3070248"/>
            <a:ext cx="980844" cy="1038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43B53-E66D-DD4A-B3E4-6FB360E77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44" y="4499368"/>
            <a:ext cx="980845" cy="10234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F058A1-F5EA-A242-AB10-A93A4D0EE2C1}"/>
              </a:ext>
            </a:extLst>
          </p:cNvPr>
          <p:cNvSpPr txBox="1"/>
          <p:nvPr/>
        </p:nvSpPr>
        <p:spPr>
          <a:xfrm>
            <a:off x="1753984" y="1734935"/>
            <a:ext cx="300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 insecurity and limited access to productive 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4ED40D-24F9-2449-BAB8-FF3927F91585}"/>
              </a:ext>
            </a:extLst>
          </p:cNvPr>
          <p:cNvSpPr txBox="1"/>
          <p:nvPr/>
        </p:nvSpPr>
        <p:spPr>
          <a:xfrm>
            <a:off x="9809018" y="-590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D3E81A-5F24-C445-84EA-3A0B19A1DFDD}"/>
              </a:ext>
            </a:extLst>
          </p:cNvPr>
          <p:cNvSpPr txBox="1"/>
          <p:nvPr/>
        </p:nvSpPr>
        <p:spPr>
          <a:xfrm>
            <a:off x="1753984" y="2962588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Greater exposure to health and safety risks because of particular roles in society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DFA58-D043-8E46-B48E-34CA31D31540}"/>
              </a:ext>
            </a:extLst>
          </p:cNvPr>
          <p:cNvSpPr txBox="1"/>
          <p:nvPr/>
        </p:nvSpPr>
        <p:spPr>
          <a:xfrm>
            <a:off x="1753983" y="4560192"/>
            <a:ext cx="300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impacts on sexual and reproductive health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C41EC5-A3E4-5740-9318-7BF35357E0B0}"/>
              </a:ext>
            </a:extLst>
          </p:cNvPr>
          <p:cNvSpPr txBox="1"/>
          <p:nvPr/>
        </p:nvSpPr>
        <p:spPr>
          <a:xfrm>
            <a:off x="638694" y="881660"/>
            <a:ext cx="90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 a result of climate change, which </a:t>
            </a:r>
            <a:r>
              <a:rPr lang="en-US" sz="2000" u="sng" dirty="0"/>
              <a:t>undermine resilience </a:t>
            </a:r>
            <a:r>
              <a:rPr lang="en-US" sz="2000" dirty="0"/>
              <a:t>and increases the likelihood of becoming displaced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016A3-9D94-D84C-A63D-B58F6DB8164D}"/>
              </a:ext>
            </a:extLst>
          </p:cNvPr>
          <p:cNvSpPr txBox="1"/>
          <p:nvPr/>
        </p:nvSpPr>
        <p:spPr>
          <a:xfrm>
            <a:off x="7437121" y="1754747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Increased sexual and gender-based violence and discrimination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4B133A-B7EC-9C47-BB26-33A4A618853B}"/>
              </a:ext>
            </a:extLst>
          </p:cNvPr>
          <p:cNvSpPr txBox="1"/>
          <p:nvPr/>
        </p:nvSpPr>
        <p:spPr>
          <a:xfrm>
            <a:off x="7437120" y="2962588"/>
            <a:ext cx="3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Challenges accessing livelihoods, equal pay and decent work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6D3A1B-C1F8-1C48-A8DD-476BBB486E1F}"/>
              </a:ext>
            </a:extLst>
          </p:cNvPr>
          <p:cNvSpPr txBox="1"/>
          <p:nvPr/>
        </p:nvSpPr>
        <p:spPr>
          <a:xfrm>
            <a:off x="7437119" y="4560192"/>
            <a:ext cx="3000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Inability to benefit from environment-related cultural practices which improve women’s wellbeing</a:t>
            </a:r>
          </a:p>
        </p:txBody>
      </p:sp>
    </p:spTree>
    <p:extLst>
      <p:ext uri="{BB962C8B-B14F-4D97-AF65-F5344CB8AC3E}">
        <p14:creationId xmlns:p14="http://schemas.microsoft.com/office/powerpoint/2010/main" val="90452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EC1C-1A5C-FC4B-9368-6C1BF30FC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479" y="1041400"/>
            <a:ext cx="9144000" cy="2387600"/>
          </a:xfrm>
        </p:spPr>
        <p:txBody>
          <a:bodyPr/>
          <a:lstStyle/>
          <a:p>
            <a:pPr algn="l"/>
            <a:r>
              <a:rPr lang="en-US" dirty="0"/>
              <a:t>Understanding displacement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F1A1CF-1CAF-D849-B453-2AF63AA6E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737" y="3557723"/>
            <a:ext cx="9144000" cy="1655762"/>
          </a:xfrm>
        </p:spPr>
        <p:txBody>
          <a:bodyPr/>
          <a:lstStyle/>
          <a:p>
            <a:r>
              <a:rPr lang="en-US" dirty="0"/>
              <a:t>in the context of climate change and disasters</a:t>
            </a:r>
          </a:p>
        </p:txBody>
      </p:sp>
    </p:spTree>
    <p:extLst>
      <p:ext uri="{BB962C8B-B14F-4D97-AF65-F5344CB8AC3E}">
        <p14:creationId xmlns:p14="http://schemas.microsoft.com/office/powerpoint/2010/main" val="4039825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2D03-DD31-B743-908F-E810175A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5295"/>
            <a:ext cx="10079224" cy="823912"/>
          </a:xfrm>
        </p:spPr>
        <p:txBody>
          <a:bodyPr>
            <a:noAutofit/>
          </a:bodyPr>
          <a:lstStyle/>
          <a:p>
            <a:r>
              <a:rPr lang="en-US" sz="3600" dirty="0"/>
              <a:t>Sexual and gender-based violence (SGBV)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FAFACC-DB18-6743-897B-CBAF95DA3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4294" y="1708458"/>
            <a:ext cx="2496079" cy="552289"/>
          </a:xfrm>
        </p:spPr>
        <p:txBody>
          <a:bodyPr/>
          <a:lstStyle/>
          <a:p>
            <a:r>
              <a:rPr lang="en-US" b="0" dirty="0"/>
              <a:t>Displacement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F14AF-4559-E34D-81C9-23D7D6419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037" y="2608601"/>
            <a:ext cx="5157787" cy="368458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Displacement increases the risk factors which can lead to increased risks of SGBV including: 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over-population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high stress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lack of policing and security 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lack of safe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sanitation facilities and lighting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high levels of alcohol and other substance abuse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few livelihood opportunities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chaotic environments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feelings of hopelessness and powerlessness.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525260-FEAD-5646-A552-FF6F37885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76758" y="1660003"/>
            <a:ext cx="2647140" cy="552290"/>
          </a:xfrm>
        </p:spPr>
        <p:txBody>
          <a:bodyPr/>
          <a:lstStyle/>
          <a:p>
            <a:r>
              <a:rPr lang="en-US" b="0" dirty="0"/>
              <a:t>Climate change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E17EFB-E9F0-6548-B08B-B42D3ACEA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5824" y="2296602"/>
            <a:ext cx="5183188" cy="368458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AU" dirty="0"/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AU" dirty="0"/>
              <a:t>Violence may arise as a result of scarce resources and environmental degradation, exacerbated by climate change. 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AU" dirty="0"/>
              <a:t>Domestic violence has been reported to increase after disasters in various parts of the world, many of which are climate-related. 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AU" dirty="0"/>
              <a:t>Violence threatens sustainable development, potentially deepening women’s poverty and increasing their vulnerability to abuse, exploitation and displacement, which can be further exacerbated by the adverse impacts of climate change.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121DC-F5DD-7A49-AF70-5D5E9C6B4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" y="1269207"/>
            <a:ext cx="1312959" cy="1339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2311C-C65C-8445-9C0D-756B7C9F7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00" y="1314906"/>
            <a:ext cx="1330582" cy="13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65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D83-3844-B849-9F47-D4BFE952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5" y="224443"/>
            <a:ext cx="10044953" cy="776288"/>
          </a:xfrm>
        </p:spPr>
        <p:txBody>
          <a:bodyPr>
            <a:normAutofit/>
          </a:bodyPr>
          <a:lstStyle/>
          <a:p>
            <a:r>
              <a:rPr lang="en-US" sz="4000" dirty="0"/>
              <a:t>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B0513-09AA-3443-936A-40D5EAD6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19569"/>
            <a:ext cx="5562600" cy="437247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200"/>
              </a:spcBef>
            </a:pPr>
            <a:r>
              <a:rPr lang="en-US" sz="2400" dirty="0"/>
              <a:t>Children in poverty are at greater risk from climate-related disasters.</a:t>
            </a:r>
          </a:p>
          <a:p>
            <a:pPr>
              <a:lnSpc>
                <a:spcPct val="110000"/>
              </a:lnSpc>
              <a:spcBef>
                <a:spcPts val="2200"/>
              </a:spcBef>
            </a:pPr>
            <a:r>
              <a:rPr lang="en-US" sz="2400" dirty="0"/>
              <a:t>Impacts of climate change can disproportionately affect children and young people.</a:t>
            </a:r>
          </a:p>
          <a:p>
            <a:pPr>
              <a:lnSpc>
                <a:spcPct val="110000"/>
              </a:lnSpc>
              <a:spcBef>
                <a:spcPts val="2200"/>
              </a:spcBef>
            </a:pPr>
            <a:r>
              <a:rPr lang="en-US" sz="2400" dirty="0"/>
              <a:t>Displacement of children from climate-related disasters and the adverse impacts of climate change is under-estimated.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E8124-10C0-A94C-B0B7-0CFCC9C6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24" y="1581757"/>
            <a:ext cx="3835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67C92-A45F-CD40-8211-7CCD19D7D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9" y="270933"/>
            <a:ext cx="5341626" cy="4072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6A6154-5170-DD4E-81D3-F17C70852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4" y="2734733"/>
            <a:ext cx="5255161" cy="36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37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C46CF-6708-3542-82EA-81A9F286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89" y="238815"/>
            <a:ext cx="10079224" cy="823912"/>
          </a:xfrm>
        </p:spPr>
        <p:txBody>
          <a:bodyPr>
            <a:normAutofit/>
          </a:bodyPr>
          <a:lstStyle/>
          <a:p>
            <a:r>
              <a:rPr lang="en-US" sz="3600" dirty="0"/>
              <a:t>Risks to children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B5D6DF-143F-EB4D-9587-FC4FBA0F6B31}"/>
              </a:ext>
            </a:extLst>
          </p:cNvPr>
          <p:cNvSpPr/>
          <p:nvPr/>
        </p:nvSpPr>
        <p:spPr>
          <a:xfrm>
            <a:off x="1605040" y="1723469"/>
            <a:ext cx="3987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211D1E"/>
                </a:solidFill>
                <a:latin typeface="Helvetica" pitchFamily="2" charset="0"/>
              </a:rPr>
              <a:t>Psychological health: </a:t>
            </a:r>
            <a:r>
              <a:rPr lang="en-AU" dirty="0">
                <a:solidFill>
                  <a:srgbClr val="211D1E"/>
                </a:solidFill>
                <a:latin typeface="Helvetica" pitchFamily="2" charset="0"/>
              </a:rPr>
              <a:t>Intense stress, fear, anxiety, low self-esteem, loss of cultural connection and isolation. Exacerbated when separated from family.</a:t>
            </a:r>
            <a:endParaRPr lang="en-AU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E22FD4-7CB9-D448-A087-D85419BFF4CB}"/>
              </a:ext>
            </a:extLst>
          </p:cNvPr>
          <p:cNvSpPr/>
          <p:nvPr/>
        </p:nvSpPr>
        <p:spPr>
          <a:xfrm>
            <a:off x="1502639" y="3964466"/>
            <a:ext cx="36431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211D1E"/>
                </a:solidFill>
                <a:latin typeface="Helvetica" pitchFamily="2" charset="0"/>
              </a:rPr>
              <a:t>Violence and abuse: </a:t>
            </a:r>
            <a:r>
              <a:rPr lang="en-AU" dirty="0">
                <a:solidFill>
                  <a:srgbClr val="211D1E"/>
                </a:solidFill>
                <a:latin typeface="Helvetica" pitchFamily="2" charset="0"/>
              </a:rPr>
              <a:t>Greater risk of experiencing violence, abuse, exploitation, trafficking and sexual and gender-based violence. Communal facilities may not provide adequate safety and facilities.</a:t>
            </a:r>
            <a:endParaRPr lang="en-AU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4EFA45-83D6-EE42-AC84-8B9EFC56138B}"/>
              </a:ext>
            </a:extLst>
          </p:cNvPr>
          <p:cNvSpPr/>
          <p:nvPr/>
        </p:nvSpPr>
        <p:spPr>
          <a:xfrm>
            <a:off x="6591597" y="1690688"/>
            <a:ext cx="48713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211D1E"/>
                </a:solidFill>
                <a:latin typeface="Helvetica" pitchFamily="2" charset="0"/>
              </a:rPr>
              <a:t>Physical health: </a:t>
            </a:r>
            <a:r>
              <a:rPr lang="en-AU" dirty="0">
                <a:solidFill>
                  <a:srgbClr val="211D1E"/>
                </a:solidFill>
                <a:latin typeface="Helvetica" pitchFamily="2" charset="0"/>
              </a:rPr>
              <a:t> At risk of physical injury during disasters, limited access to food, water and health facilities. During slow-onset disasters negative impacts of children may build incrementally as their development and livelihood opportunities become increasingly restricted.</a:t>
            </a:r>
            <a:endParaRPr lang="en-AU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3D864E-7D6F-4C4B-A9CE-D6D9355E43AC}"/>
              </a:ext>
            </a:extLst>
          </p:cNvPr>
          <p:cNvSpPr/>
          <p:nvPr/>
        </p:nvSpPr>
        <p:spPr>
          <a:xfrm>
            <a:off x="6591596" y="3964466"/>
            <a:ext cx="42748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211D1E"/>
                </a:solidFill>
                <a:latin typeface="Helvetica" pitchFamily="2" charset="0"/>
              </a:rPr>
              <a:t>Education: </a:t>
            </a:r>
            <a:r>
              <a:rPr lang="en-AU" dirty="0">
                <a:solidFill>
                  <a:srgbClr val="211D1E"/>
                </a:solidFill>
                <a:latin typeface="Helvetica" pitchFamily="2" charset="0"/>
              </a:rPr>
              <a:t>Face serious disruption to quality education. Educational facilities or schools of poor quality or used as shelters. Children may be required to join labour force rather than return to education.</a:t>
            </a:r>
            <a:endParaRPr lang="en-AU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DF02EA-9FE7-EB4B-9235-6EF4C547E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9" y="1787761"/>
            <a:ext cx="886309" cy="8934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4C784B-C445-284D-8D70-42E78BD82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7" y="3964466"/>
            <a:ext cx="792303" cy="814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EF97E4-4AEC-764A-8F41-E6EF4B79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32" y="1724931"/>
            <a:ext cx="923524" cy="9577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96C2CE-1850-CB4A-A894-ABF25B2F3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81" y="3964466"/>
            <a:ext cx="940316" cy="9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54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4EDAD-A9F0-804F-962C-850E34A7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Urbanisation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8E5B87-1EF5-DC41-962C-456AAF52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3346"/>
            <a:ext cx="5260387" cy="2331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B08D1F-2390-2744-998F-CA9E73F79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57" y="3225800"/>
            <a:ext cx="398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9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65AFB-3EEF-B246-A136-CD497772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52" y="671953"/>
            <a:ext cx="6690217" cy="5184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C003D-C579-7244-AE2C-8D642BC4C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2" y="5340140"/>
            <a:ext cx="3683000" cy="29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FA73A-A89F-0741-AEAB-03F3283D4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2" y="671953"/>
            <a:ext cx="3175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7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43CC-04CA-6447-A5B4-DE28C2E1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9671"/>
            <a:ext cx="10080812" cy="839041"/>
          </a:xfrm>
        </p:spPr>
        <p:txBody>
          <a:bodyPr/>
          <a:lstStyle/>
          <a:p>
            <a:r>
              <a:rPr lang="en-US" dirty="0"/>
              <a:t>Risks in urban environments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A10F2-AE19-F443-AB9B-4B0888FD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51049"/>
            <a:ext cx="4452609" cy="1969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5A1AD-B6D9-8D4C-8DF7-C41090FB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87" y="4145219"/>
            <a:ext cx="4566088" cy="2522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78291-FF42-EE43-8979-19B65E726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89" y="4145219"/>
            <a:ext cx="2178455" cy="2222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CF7A21-2A89-0048-B112-22FA0FF4C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63" y="1348712"/>
            <a:ext cx="2513462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43CC-04CA-6447-A5B4-DE28C2E1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Risks for new arrivals in urban areas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DF313-EFC6-AF46-AE19-0560055E8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2010199"/>
            <a:ext cx="5054172" cy="4170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C661D-0BA6-A441-A298-89A87076A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81" y="1797990"/>
            <a:ext cx="38481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32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91D2-D2B7-1A42-91AB-32836CCEC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00750"/>
            <a:ext cx="10044953" cy="776288"/>
          </a:xfrm>
        </p:spPr>
        <p:txBody>
          <a:bodyPr>
            <a:noAutofit/>
          </a:bodyPr>
          <a:lstStyle/>
          <a:p>
            <a:r>
              <a:rPr lang="en-US" sz="3600" dirty="0"/>
              <a:t>Risks for displaced people in urban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E94F4-FDEB-724E-AEFB-D9459961E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6371" cy="32315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Living on the fringes, in rapidly growing, poorly planned areas.</a:t>
            </a:r>
          </a:p>
          <a:p>
            <a:pPr>
              <a:lnSpc>
                <a:spcPct val="120000"/>
              </a:lnSpc>
            </a:pPr>
            <a:r>
              <a:rPr lang="en-US" dirty="0"/>
              <a:t>Forced to live in high risk, peri-urban areas in unsafe housing.</a:t>
            </a:r>
          </a:p>
          <a:p>
            <a:pPr>
              <a:lnSpc>
                <a:spcPct val="120000"/>
              </a:lnSpc>
            </a:pPr>
            <a:r>
              <a:rPr lang="en-US" dirty="0"/>
              <a:t>Those who are undocumented may not be included in formal systems, and at higher risk of exploitation and abuse. </a:t>
            </a:r>
          </a:p>
          <a:p>
            <a:pPr>
              <a:lnSpc>
                <a:spcPct val="120000"/>
              </a:lnSpc>
            </a:pPr>
            <a:r>
              <a:rPr lang="en-US" dirty="0"/>
              <a:t>May lack basic services and access to livelihoods.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CC948-743D-5149-A375-7C4D0161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83883"/>
            <a:ext cx="3180257" cy="319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1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E4B3-2EAC-024F-AF64-1A598264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8955"/>
            <a:ext cx="10515600" cy="2852737"/>
          </a:xfrm>
        </p:spPr>
        <p:txBody>
          <a:bodyPr/>
          <a:lstStyle/>
          <a:p>
            <a:r>
              <a:rPr lang="en-US" dirty="0"/>
              <a:t>What are IFRC and National Societies doing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54BB1-158E-3F40-A5DA-9C4A1418A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95685"/>
            <a:ext cx="10515600" cy="1500187"/>
          </a:xfrm>
        </p:spPr>
        <p:txBody>
          <a:bodyPr/>
          <a:lstStyle/>
          <a:p>
            <a:r>
              <a:rPr lang="en-US" dirty="0"/>
              <a:t>about climate displacement?</a:t>
            </a:r>
          </a:p>
        </p:txBody>
      </p:sp>
    </p:spTree>
    <p:extLst>
      <p:ext uri="{BB962C8B-B14F-4D97-AF65-F5344CB8AC3E}">
        <p14:creationId xmlns:p14="http://schemas.microsoft.com/office/powerpoint/2010/main" val="107648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1483-73C3-8C4B-9A01-8733098C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displacement?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00049-B11E-BF46-AC84-90A303B39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05400" cy="42434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AU" sz="2000" dirty="0"/>
              <a:t>“the movement of persons who have been </a:t>
            </a:r>
            <a:r>
              <a:rPr lang="en-AU" sz="2000" b="1" dirty="0"/>
              <a:t>forced or obliged to flee or to leave their homes </a:t>
            </a:r>
            <a:r>
              <a:rPr lang="en-AU" sz="2000" dirty="0"/>
              <a:t>or places of habitual residence, in particular as a result of or in order to avoid the effects of armed conflict, situations of generalized violence, violations of human rights or natural or human-made disasters.”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45757-27B9-D844-8EFA-67C937CCC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762965"/>
            <a:ext cx="43434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9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B9F77C-092F-E048-8942-D6B31A6E1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67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308E0-897E-B446-ADEB-59005B9CB839}"/>
              </a:ext>
            </a:extLst>
          </p:cNvPr>
          <p:cNvSpPr/>
          <p:nvPr/>
        </p:nvSpPr>
        <p:spPr>
          <a:xfrm>
            <a:off x="433633" y="352525"/>
            <a:ext cx="109068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i="1" dirty="0">
                <a:solidFill>
                  <a:srgbClr val="211D1E"/>
                </a:solidFill>
                <a:latin typeface="Helvetica" pitchFamily="2" charset="0"/>
              </a:rPr>
              <a:t>IFRC Strategy 2030:</a:t>
            </a:r>
          </a:p>
          <a:p>
            <a:r>
              <a:rPr lang="en-AU" sz="2000" i="1" dirty="0">
                <a:solidFill>
                  <a:srgbClr val="211D1E"/>
                </a:solidFill>
                <a:latin typeface="Helvetica" pitchFamily="2" charset="0"/>
              </a:rPr>
              <a:t>‘We see the impacts of the climate crisis as a growing reality for millions of people as well as new and unexpected health threats that are contributing to driving migration and displacement at a time when compassion for people on the move is at an all-time low.’ 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A4003-B397-2A4D-B994-95A34CE6626F}"/>
              </a:ext>
            </a:extLst>
          </p:cNvPr>
          <p:cNvSpPr txBox="1"/>
          <p:nvPr/>
        </p:nvSpPr>
        <p:spPr>
          <a:xfrm>
            <a:off x="7912359" y="9591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32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0ACC9B-12D9-8A42-863D-33A6AB2D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727">
            <a:off x="507631" y="2160726"/>
            <a:ext cx="2247883" cy="28078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265B1C-1D8F-124B-9706-9123791C8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09" y="15952"/>
            <a:ext cx="745830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CE5AFE-836C-C44C-9D71-6FD3044D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2" y="434715"/>
            <a:ext cx="3072985" cy="776288"/>
          </a:xfrm>
        </p:spPr>
        <p:txBody>
          <a:bodyPr>
            <a:noAutofit/>
          </a:bodyPr>
          <a:lstStyle/>
          <a:p>
            <a:r>
              <a:rPr lang="en-US" sz="3200" dirty="0"/>
              <a:t>Policy development</a:t>
            </a: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F4AFEC05-E218-3D49-AB87-4AF6D0488F0E}"/>
              </a:ext>
            </a:extLst>
          </p:cNvPr>
          <p:cNvSpPr/>
          <p:nvPr/>
        </p:nvSpPr>
        <p:spPr>
          <a:xfrm>
            <a:off x="4893072" y="3098203"/>
            <a:ext cx="1701366" cy="7100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93C04636-237A-7C4C-ADC6-18206BE55284}"/>
              </a:ext>
            </a:extLst>
          </p:cNvPr>
          <p:cNvSpPr/>
          <p:nvPr/>
        </p:nvSpPr>
        <p:spPr>
          <a:xfrm>
            <a:off x="8358692" y="3958815"/>
            <a:ext cx="1852108" cy="808616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DE262BAA-6B4A-2C48-AB2F-CED010600EBE}"/>
              </a:ext>
            </a:extLst>
          </p:cNvPr>
          <p:cNvSpPr/>
          <p:nvPr/>
        </p:nvSpPr>
        <p:spPr>
          <a:xfrm>
            <a:off x="8358692" y="5950772"/>
            <a:ext cx="1852108" cy="808616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85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F7494-246B-C34E-9924-9CB66F2E6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36" y="1414582"/>
            <a:ext cx="6422778" cy="4028833"/>
          </a:xfrm>
          <a:prstGeom prst="rect">
            <a:avLst/>
          </a:prstGeom>
        </p:spPr>
      </p:pic>
      <p:sp>
        <p:nvSpPr>
          <p:cNvPr id="4" name="Doughnut 3">
            <a:extLst>
              <a:ext uri="{FF2B5EF4-FFF2-40B4-BE49-F238E27FC236}">
                <a16:creationId xmlns:a16="http://schemas.microsoft.com/office/drawing/2014/main" id="{0B0CAA86-E978-6943-A6BA-EC913E21C8DD}"/>
              </a:ext>
            </a:extLst>
          </p:cNvPr>
          <p:cNvSpPr/>
          <p:nvPr/>
        </p:nvSpPr>
        <p:spPr>
          <a:xfrm>
            <a:off x="8229598" y="2869658"/>
            <a:ext cx="1515729" cy="705255"/>
          </a:xfrm>
          <a:prstGeom prst="donut">
            <a:avLst>
              <a:gd name="adj" fmla="val 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65909-DC39-EA40-BFDA-9E63726CA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615379" y="1293025"/>
            <a:ext cx="2888022" cy="41250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849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1F12-0742-CB4D-B0A6-A1101DC8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686" y="1197206"/>
            <a:ext cx="6205928" cy="776288"/>
          </a:xfrm>
        </p:spPr>
        <p:txBody>
          <a:bodyPr>
            <a:normAutofit fontScale="90000"/>
          </a:bodyPr>
          <a:lstStyle/>
          <a:p>
            <a:r>
              <a:rPr lang="en-US" dirty="0"/>
              <a:t>Knowledge and capacity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2D69C-2E21-1743-AD3D-DE38C0FB7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381" y="2835453"/>
            <a:ext cx="6506025" cy="28253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400" dirty="0"/>
              <a:t>Mainstreaming displacement and climate change approaches in policies, programmes and operations.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400" dirty="0"/>
              <a:t>Capacity building through training, tools and guidance and increased resources.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579E4-8846-2C49-B0DA-86D905DF6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399737" y="533354"/>
            <a:ext cx="3833179" cy="54252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505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BB81-DEE0-A34F-A71A-F72E18B8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83" y="771993"/>
            <a:ext cx="10044953" cy="776288"/>
          </a:xfrm>
        </p:spPr>
        <p:txBody>
          <a:bodyPr/>
          <a:lstStyle/>
          <a:p>
            <a:r>
              <a:rPr lang="en-US" dirty="0"/>
              <a:t>Action on the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660E-9CEB-7844-B54C-BF6EA40E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83" y="1591986"/>
            <a:ext cx="5642311" cy="4494021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Climate change mitigation and adaption to prevent or reduce displacement.</a:t>
            </a:r>
          </a:p>
          <a:p>
            <a:pPr>
              <a:lnSpc>
                <a:spcPct val="110000"/>
              </a:lnSpc>
            </a:pPr>
            <a:r>
              <a:rPr lang="en-US" dirty="0"/>
              <a:t>Increasing community resilience and reducing disaster risks.</a:t>
            </a:r>
          </a:p>
          <a:p>
            <a:pPr>
              <a:lnSpc>
                <a:spcPct val="110000"/>
              </a:lnSpc>
            </a:pPr>
            <a:r>
              <a:rPr lang="en-US" dirty="0"/>
              <a:t>Humanitarian support and protection.</a:t>
            </a:r>
          </a:p>
          <a:p>
            <a:pPr>
              <a:lnSpc>
                <a:spcPct val="110000"/>
              </a:lnSpc>
            </a:pPr>
            <a:r>
              <a:rPr lang="en-US" dirty="0"/>
              <a:t>Early warning systems, early action and forecast-based financing. </a:t>
            </a:r>
          </a:p>
          <a:p>
            <a:pPr>
              <a:lnSpc>
                <a:spcPct val="110000"/>
              </a:lnSpc>
            </a:pPr>
            <a:r>
              <a:rPr lang="en-US" dirty="0"/>
              <a:t>Partnerships between National Societies and governments to address the causes of climate change.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D810E-2B05-AF47-880C-4BDFD2244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6750628" y="914400"/>
            <a:ext cx="3862408" cy="54541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457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5147-2DC7-1643-A3CC-A016FCBA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257"/>
            <a:ext cx="10044953" cy="776288"/>
          </a:xfrm>
        </p:spPr>
        <p:txBody>
          <a:bodyPr/>
          <a:lstStyle/>
          <a:p>
            <a:r>
              <a:rPr lang="en-US" dirty="0"/>
              <a:t>Advocacy and 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FB0F2-BE94-7943-A839-78191379F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226" y="1825625"/>
            <a:ext cx="6655927" cy="481501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Targeted advocacy and humanitarian diplomacy.</a:t>
            </a:r>
          </a:p>
          <a:p>
            <a:pPr>
              <a:lnSpc>
                <a:spcPct val="120000"/>
              </a:lnSpc>
            </a:pPr>
            <a:r>
              <a:rPr lang="en-US" dirty="0"/>
              <a:t>Developing awareness.</a:t>
            </a:r>
          </a:p>
          <a:p>
            <a:pPr>
              <a:lnSpc>
                <a:spcPct val="120000"/>
              </a:lnSpc>
            </a:pPr>
            <a:r>
              <a:rPr lang="en-US" dirty="0"/>
              <a:t>Social </a:t>
            </a:r>
            <a:r>
              <a:rPr lang="en-US" dirty="0" err="1"/>
              <a:t>mobilisation</a:t>
            </a:r>
            <a:r>
              <a:rPr lang="en-US" dirty="0"/>
              <a:t> to activate communities.</a:t>
            </a:r>
          </a:p>
          <a:p>
            <a:pPr>
              <a:lnSpc>
                <a:spcPct val="120000"/>
              </a:lnSpc>
            </a:pPr>
            <a:r>
              <a:rPr lang="en-US" dirty="0"/>
              <a:t>Partnerships and collaborations in climate and disaster research and science.</a:t>
            </a:r>
          </a:p>
          <a:p>
            <a:pPr>
              <a:lnSpc>
                <a:spcPct val="120000"/>
              </a:lnSpc>
            </a:pPr>
            <a:r>
              <a:rPr lang="en-US" dirty="0"/>
              <a:t>Encouraging governments to adopt laws and policies that support actions to address climate displacement.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6C728-7849-F34F-8D35-B927E04E3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589192" y="1499016"/>
            <a:ext cx="3444904" cy="44445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169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250E-D7D3-AB4C-8A04-7218DEA8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79" y="481721"/>
            <a:ext cx="10044953" cy="776288"/>
          </a:xfrm>
        </p:spPr>
        <p:txBody>
          <a:bodyPr/>
          <a:lstStyle/>
          <a:p>
            <a:r>
              <a:rPr lang="en-US"/>
              <a:t>Gender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721047-4027-A445-8897-DD0ABBD98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63" y="3263313"/>
            <a:ext cx="1647978" cy="166041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6BD3624-20EE-5644-B4EC-43CB53FD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69" y="1964478"/>
            <a:ext cx="2102169" cy="20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FD0C1D4-37B1-7547-90C8-012E134B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53" y="464305"/>
            <a:ext cx="1494699" cy="15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6E78427-14A0-5648-BC3B-1937D544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555" y="665644"/>
            <a:ext cx="2530817" cy="259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4F74A-6340-E249-8944-AC89AB3B7ACA}"/>
              </a:ext>
            </a:extLst>
          </p:cNvPr>
          <p:cNvSpPr txBox="1"/>
          <p:nvPr/>
        </p:nvSpPr>
        <p:spPr>
          <a:xfrm>
            <a:off x="778341" y="1884722"/>
            <a:ext cx="4365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IFRC Minimum standard commitments on protection, gender and social inclusion (2018)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19A7A-2C96-8F4E-885E-6E2DFCD118C0}"/>
              </a:ext>
            </a:extLst>
          </p:cNvPr>
          <p:cNvSpPr/>
          <p:nvPr/>
        </p:nvSpPr>
        <p:spPr>
          <a:xfrm>
            <a:off x="770379" y="36516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IFRC Strategy on Violence Prevention,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Mitigation and Response 2010–2020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374975-0979-D748-9DAC-B775E9F35881}"/>
              </a:ext>
            </a:extLst>
          </p:cNvPr>
          <p:cNvSpPr/>
          <p:nvPr/>
        </p:nvSpPr>
        <p:spPr>
          <a:xfrm>
            <a:off x="770379" y="5092555"/>
            <a:ext cx="7209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IFRC Strategic Framework on Gender and Diversity Issues 2013–2020</a:t>
            </a:r>
          </a:p>
        </p:txBody>
      </p:sp>
    </p:spTree>
    <p:extLst>
      <p:ext uri="{BB962C8B-B14F-4D97-AF65-F5344CB8AC3E}">
        <p14:creationId xmlns:p14="http://schemas.microsoft.com/office/powerpoint/2010/main" val="4268463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725F-B08B-444D-B58B-7E554313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58"/>
            <a:ext cx="10044953" cy="776288"/>
          </a:xfrm>
        </p:spPr>
        <p:txBody>
          <a:bodyPr/>
          <a:lstStyle/>
          <a:p>
            <a:r>
              <a:rPr lang="en-US" dirty="0"/>
              <a:t>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4A301-ADA8-7A40-81E0-C9C9B805A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984461" y="1347523"/>
            <a:ext cx="3322525" cy="43857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00DA80-CB57-4443-9DBF-4D2664E9C9D3}"/>
              </a:ext>
            </a:extLst>
          </p:cNvPr>
          <p:cNvSpPr/>
          <p:nvPr/>
        </p:nvSpPr>
        <p:spPr>
          <a:xfrm>
            <a:off x="4690758" y="1324397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Empowerment through participation and inclusion</a:t>
            </a:r>
            <a:br>
              <a:rPr lang="en-AU" dirty="0">
                <a:latin typeface="Helvetica" pitchFamily="2" charset="0"/>
              </a:rPr>
            </a:br>
            <a:endParaRPr lang="en-AU" dirty="0">
              <a:latin typeface="Helvetica" pitchFamily="2" charset="0"/>
            </a:endParaRP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§"/>
            </a:pPr>
            <a:r>
              <a:rPr lang="en-AU" dirty="0">
                <a:solidFill>
                  <a:srgbClr val="211D1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 and provide leadership opportunities for children to identify protection risks and solutions. 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§"/>
            </a:pPr>
            <a:r>
              <a:rPr lang="en-AU" dirty="0">
                <a:solidFill>
                  <a:srgbClr val="211D1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meaningful opportunities to share their perspectives on decisions and interventions that affect them.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§"/>
            </a:pPr>
            <a:r>
              <a:rPr lang="en-AU" dirty="0">
                <a:solidFill>
                  <a:srgbClr val="211D1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Enable adolescent girls and boys to take a leadership role in designing and implementing protection and humanitarian assistance projects.</a:t>
            </a:r>
            <a:endParaRPr lang="en-AU" dirty="0">
              <a:solidFill>
                <a:srgbClr val="211D1E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98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2084-42A9-E941-942A-7FBF1D14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09" y="204281"/>
            <a:ext cx="10044953" cy="776288"/>
          </a:xfrm>
        </p:spPr>
        <p:txBody>
          <a:bodyPr/>
          <a:lstStyle/>
          <a:p>
            <a:r>
              <a:rPr lang="en-US" dirty="0"/>
              <a:t>Urban risks and urbanisation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01AF1-7BB8-E546-AEBC-790FD34E9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657" y="1300332"/>
            <a:ext cx="6574276" cy="446817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2200"/>
              </a:spcBef>
            </a:pPr>
            <a:r>
              <a:rPr lang="en-AU" sz="1400" b="1" dirty="0"/>
              <a:t>Climate Training Kit: Urban and Climate Module (RCRC Climate Centre): </a:t>
            </a:r>
            <a:r>
              <a:rPr lang="en-AU" sz="1400" dirty="0"/>
              <a:t>Design of climate-smart programmes in the urban context, including examples of urban work by National Societies. </a:t>
            </a:r>
          </a:p>
          <a:p>
            <a:pPr>
              <a:lnSpc>
                <a:spcPct val="120000"/>
              </a:lnSpc>
              <a:spcBef>
                <a:spcPts val="2200"/>
              </a:spcBef>
            </a:pPr>
            <a:r>
              <a:rPr lang="en-AU" sz="1400" b="1" dirty="0"/>
              <a:t>Heatwave Guide for Cities (RCRC Climate Centre, 2019): </a:t>
            </a:r>
            <a:r>
              <a:rPr lang="en-AU" sz="1400" dirty="0"/>
              <a:t>Provides information and recommendations for technical staff within city government on heatwave protection. </a:t>
            </a:r>
          </a:p>
          <a:p>
            <a:pPr>
              <a:lnSpc>
                <a:spcPct val="120000"/>
              </a:lnSpc>
              <a:spcBef>
                <a:spcPts val="2200"/>
              </a:spcBef>
            </a:pPr>
            <a:r>
              <a:rPr lang="en-AU" sz="1400" b="1" dirty="0"/>
              <a:t>Building urban resilience: A guide for Red Cross and Red Crescent engagement and contribution (IFRC, 2017): </a:t>
            </a:r>
            <a:r>
              <a:rPr lang="en-AU" sz="1400" dirty="0"/>
              <a:t>Capacity building, advocacy and programming relating to risk reduction and disaster management in urban contexts. </a:t>
            </a:r>
          </a:p>
          <a:p>
            <a:pPr>
              <a:lnSpc>
                <a:spcPct val="120000"/>
              </a:lnSpc>
              <a:spcBef>
                <a:spcPts val="2200"/>
              </a:spcBef>
            </a:pPr>
            <a:r>
              <a:rPr lang="en-AU" sz="1400" b="1" dirty="0"/>
              <a:t>Integrating climate change and urban risks into the VCA (IFRC, 2014): </a:t>
            </a:r>
            <a:r>
              <a:rPr lang="en-AU" sz="1400" dirty="0"/>
              <a:t>How to integrate climate change when carrying out a vulnerability and capacity assessment. </a:t>
            </a:r>
          </a:p>
          <a:p>
            <a:pPr>
              <a:spcBef>
                <a:spcPts val="2200"/>
              </a:spcBef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96D5C-285B-AB4A-A777-0C366ED05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8" y="2331464"/>
            <a:ext cx="1778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8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1483-73C3-8C4B-9A01-8733098C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00049-B11E-BF46-AC84-90A303B39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05400" cy="42434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AU" sz="2000" dirty="0"/>
              <a:t>The overall increase in greenhouse gasses has increased global temperatures, known as </a:t>
            </a:r>
            <a:r>
              <a:rPr lang="en-AU" sz="2000" b="1" dirty="0"/>
              <a:t>global warming</a:t>
            </a:r>
            <a:r>
              <a:rPr lang="en-AU" sz="20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2000" dirty="0"/>
              <a:t>Global warming has significant consequences on the world’s climate and weather systems, known as </a:t>
            </a:r>
            <a:r>
              <a:rPr lang="en-AU" sz="2000" b="1" dirty="0"/>
              <a:t>climate change</a:t>
            </a:r>
            <a:r>
              <a:rPr lang="en-AU" sz="20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9364E-19E1-D343-8734-811C025A9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78" y="2529840"/>
            <a:ext cx="22733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6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1483-73C3-8C4B-9A01-8733098C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climate-related displacement?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00049-B11E-BF46-AC84-90A303B39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098" y="1825625"/>
            <a:ext cx="10224702" cy="102267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AU" sz="2000" dirty="0"/>
              <a:t>There are many definitions, but for the purposes of this training: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8767F-CEE1-C647-84C5-E410E6EC2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11" y="3131108"/>
            <a:ext cx="1942550" cy="19444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9BFE45-4A56-413E-9677-1AF81D715122}"/>
              </a:ext>
            </a:extLst>
          </p:cNvPr>
          <p:cNvSpPr txBox="1">
            <a:spLocks/>
          </p:cNvSpPr>
          <p:nvPr/>
        </p:nvSpPr>
        <p:spPr>
          <a:xfrm>
            <a:off x="3270084" y="3260964"/>
            <a:ext cx="8249471" cy="19444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AU" sz="2400" b="1" dirty="0"/>
              <a:t>Climate-related displacement</a:t>
            </a:r>
            <a:r>
              <a:rPr lang="en-AU" sz="2400" dirty="0"/>
              <a:t> is displacement as a result 	of extreme weather events, slow onset events and/or other adverse impacts of climate change</a:t>
            </a:r>
            <a:r>
              <a:rPr lang="en-AU" sz="18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006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67FA-BE05-EA49-A339-C5DA688D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Causes of climate-related 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E2AAD-C409-E840-BF4E-D483D03A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21D76E-6B9F-754B-ACE9-A71E23EBA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13434"/>
              </p:ext>
            </p:extLst>
          </p:nvPr>
        </p:nvGraphicFramePr>
        <p:xfrm>
          <a:off x="838198" y="1933903"/>
          <a:ext cx="9588063" cy="382576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464784">
                  <a:extLst>
                    <a:ext uri="{9D8B030D-6E8A-4147-A177-3AD203B41FA5}">
                      <a16:colId xmlns:a16="http://schemas.microsoft.com/office/drawing/2014/main" val="388870292"/>
                    </a:ext>
                  </a:extLst>
                </a:gridCol>
                <a:gridCol w="6123279">
                  <a:extLst>
                    <a:ext uri="{9D8B030D-6E8A-4147-A177-3AD203B41FA5}">
                      <a16:colId xmlns:a16="http://schemas.microsoft.com/office/drawing/2014/main" val="3095732863"/>
                    </a:ext>
                  </a:extLst>
                </a:gridCol>
              </a:tblGrid>
              <a:tr h="117715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Climate-related disasters</a:t>
                      </a:r>
                      <a:endParaRPr lang="en-AU" sz="1800" dirty="0">
                        <a:effectLst/>
                      </a:endParaRPr>
                    </a:p>
                    <a:p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effectLst/>
                        </a:rPr>
                        <a:t>disasters caused by </a:t>
                      </a:r>
                      <a:r>
                        <a:rPr lang="en-US" sz="1600" b="0" u="none" dirty="0">
                          <a:effectLst/>
                        </a:rPr>
                        <a:t>extreme weather events (e</a:t>
                      </a:r>
                      <a:r>
                        <a:rPr lang="en-US" sz="1600" b="0" dirty="0">
                          <a:effectLst/>
                        </a:rPr>
                        <a:t>g. storms, floods, cyclones) which, as a general trend, are increasing in frequency and scale as a result of climate change. </a:t>
                      </a:r>
                      <a:endParaRPr lang="en-A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7195293"/>
                  </a:ext>
                </a:extLst>
              </a:tr>
              <a:tr h="117715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Adverse impacts of climate change</a:t>
                      </a:r>
                      <a:endParaRPr lang="en-AU" sz="1800" dirty="0">
                        <a:effectLst/>
                      </a:endParaRPr>
                    </a:p>
                    <a:p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the direct or indirect adverse effects of rising temperatures which can undermine resilience (eg. adverse impacts on livelihoods, discrimination, poverty, health, availability of resources etc).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6985361"/>
                  </a:ext>
                </a:extLst>
              </a:tr>
              <a:tr h="147144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Slow onset events</a:t>
                      </a:r>
                      <a:endParaRPr lang="en-AU" sz="1800" dirty="0">
                        <a:effectLst/>
                      </a:endParaRPr>
                    </a:p>
                    <a:p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caused by longer term changes in weather patterns resulting from climate change (eg. sea level rise, desertification, loss of biodiversity  (many of which are also related to climate change). 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3793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47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0EAD4E-C98E-B447-ACE9-1124E62A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58" y="3429000"/>
            <a:ext cx="5176686" cy="173976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sz="3100" dirty="0"/>
              <a:t>Displacement in the context of disasters and climate change has been described as one of the greatest humanitarian challenges of the 21st century. 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FE19A-9C0A-EA49-AD9E-606E2E1D9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8024"/>
            <a:ext cx="3736340" cy="373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2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443AE0-BF51-2043-9365-9DD0C4C2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020003"/>
            <a:ext cx="4169663" cy="4817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72D73-822B-2D45-935D-60D1BE199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484632"/>
            <a:ext cx="5601068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2270</Words>
  <Application>Microsoft Office PowerPoint</Application>
  <PresentationFormat>Widescreen</PresentationFormat>
  <Paragraphs>254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Helvetica</vt:lpstr>
      <vt:lpstr>Verdana</vt:lpstr>
      <vt:lpstr>Wingdings</vt:lpstr>
      <vt:lpstr>Office Theme</vt:lpstr>
      <vt:lpstr>Climate-related displacement</vt:lpstr>
      <vt:lpstr>Overview of topics covered</vt:lpstr>
      <vt:lpstr>Understanding displacement</vt:lpstr>
      <vt:lpstr>What is displacement?</vt:lpstr>
      <vt:lpstr>What is climate change?</vt:lpstr>
      <vt:lpstr>What is climate-related displacement?</vt:lpstr>
      <vt:lpstr>Causes of climate-related displacement</vt:lpstr>
      <vt:lpstr>   Displacement in the context of disasters and climate change has been described as one of the greatest humanitarian challenges of the 21st century. </vt:lpstr>
      <vt:lpstr>PowerPoint Presentation</vt:lpstr>
      <vt:lpstr>PowerPoint Presentation</vt:lpstr>
      <vt:lpstr>Triggers for displacement</vt:lpstr>
      <vt:lpstr>Climate change as a trigger</vt:lpstr>
      <vt:lpstr>PowerPoint Presentation</vt:lpstr>
      <vt:lpstr>Drivers of displacement</vt:lpstr>
      <vt:lpstr>PowerPoint Presentation</vt:lpstr>
      <vt:lpstr>Climate change as a driver</vt:lpstr>
      <vt:lpstr>What’s in a name? Commonly used terms</vt:lpstr>
      <vt:lpstr>PowerPoint Presentation</vt:lpstr>
      <vt:lpstr>Needs of displaced populations</vt:lpstr>
      <vt:lpstr>Displacement experiences can vary according to </vt:lpstr>
      <vt:lpstr>The displacement continuum  </vt:lpstr>
      <vt:lpstr>PowerPoint Presentation</vt:lpstr>
      <vt:lpstr>Protecting the most vulnerable</vt:lpstr>
      <vt:lpstr>Climate change can exacerbate inequality</vt:lpstr>
      <vt:lpstr>Displacement also has disproportionate impacts</vt:lpstr>
      <vt:lpstr>Focus areas:</vt:lpstr>
      <vt:lpstr>Gender</vt:lpstr>
      <vt:lpstr>Risks for women and girls</vt:lpstr>
      <vt:lpstr>Risks for women and girls</vt:lpstr>
      <vt:lpstr>Sexual and gender-based violence (SGBV)</vt:lpstr>
      <vt:lpstr>Children</vt:lpstr>
      <vt:lpstr>PowerPoint Presentation</vt:lpstr>
      <vt:lpstr>Risks to children</vt:lpstr>
      <vt:lpstr>Urbanisation</vt:lpstr>
      <vt:lpstr>PowerPoint Presentation</vt:lpstr>
      <vt:lpstr>Risks in urban environments</vt:lpstr>
      <vt:lpstr>Risks for new arrivals in urban areas</vt:lpstr>
      <vt:lpstr>Risks for displaced people in urban areas</vt:lpstr>
      <vt:lpstr>What are IFRC and National Societies doing</vt:lpstr>
      <vt:lpstr>PowerPoint Presentation</vt:lpstr>
      <vt:lpstr>Policy development</vt:lpstr>
      <vt:lpstr>PowerPoint Presentation</vt:lpstr>
      <vt:lpstr>Knowledge and capacity building</vt:lpstr>
      <vt:lpstr>Action on the ground</vt:lpstr>
      <vt:lpstr>Advocacy and influence</vt:lpstr>
      <vt:lpstr>Gender</vt:lpstr>
      <vt:lpstr>Children</vt:lpstr>
      <vt:lpstr>Urban risks and urbanisation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</dc:title>
  <dc:creator>Victoria Bannon</dc:creator>
  <cp:lastModifiedBy>KF</cp:lastModifiedBy>
  <cp:revision>59</cp:revision>
  <dcterms:created xsi:type="dcterms:W3CDTF">2020-12-04T03:29:38Z</dcterms:created>
  <dcterms:modified xsi:type="dcterms:W3CDTF">2021-05-05T08:20:59Z</dcterms:modified>
</cp:coreProperties>
</file>